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312" r:id="rId2"/>
    <p:sldId id="305" r:id="rId3"/>
    <p:sldId id="329" r:id="rId4"/>
    <p:sldId id="320" r:id="rId5"/>
    <p:sldId id="306" r:id="rId6"/>
    <p:sldId id="268" r:id="rId7"/>
    <p:sldId id="269" r:id="rId8"/>
    <p:sldId id="270" r:id="rId9"/>
    <p:sldId id="271" r:id="rId10"/>
    <p:sldId id="272" r:id="rId11"/>
    <p:sldId id="308" r:id="rId12"/>
    <p:sldId id="323" r:id="rId13"/>
    <p:sldId id="273" r:id="rId14"/>
    <p:sldId id="274" r:id="rId15"/>
    <p:sldId id="307" r:id="rId16"/>
    <p:sldId id="289" r:id="rId17"/>
    <p:sldId id="317" r:id="rId18"/>
    <p:sldId id="319" r:id="rId19"/>
    <p:sldId id="293" r:id="rId20"/>
    <p:sldId id="321" r:id="rId21"/>
    <p:sldId id="325" r:id="rId22"/>
    <p:sldId id="291" r:id="rId23"/>
    <p:sldId id="280" r:id="rId24"/>
    <p:sldId id="281" r:id="rId25"/>
    <p:sldId id="290" r:id="rId26"/>
    <p:sldId id="282" r:id="rId27"/>
    <p:sldId id="295" r:id="rId28"/>
    <p:sldId id="297" r:id="rId29"/>
    <p:sldId id="275" r:id="rId30"/>
    <p:sldId id="276" r:id="rId31"/>
    <p:sldId id="311" r:id="rId32"/>
    <p:sldId id="313" r:id="rId33"/>
    <p:sldId id="298" r:id="rId34"/>
    <p:sldId id="299" r:id="rId35"/>
    <p:sldId id="278" r:id="rId36"/>
    <p:sldId id="300" r:id="rId37"/>
    <p:sldId id="322" r:id="rId38"/>
    <p:sldId id="326" r:id="rId39"/>
    <p:sldId id="30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4" autoAdjust="0"/>
    <p:restoredTop sz="94881" autoAdjust="0"/>
  </p:normalViewPr>
  <p:slideViewPr>
    <p:cSldViewPr>
      <p:cViewPr varScale="1">
        <p:scale>
          <a:sx n="83" d="100"/>
          <a:sy n="83" d="100"/>
        </p:scale>
        <p:origin x="102" y="648"/>
      </p:cViewPr>
      <p:guideLst>
        <p:guide orient="horz" pos="2160"/>
        <p:guide pos="2880"/>
      </p:guideLst>
    </p:cSldViewPr>
  </p:slideViewPr>
  <p:outlineViewPr>
    <p:cViewPr>
      <p:scale>
        <a:sx n="33" d="100"/>
        <a:sy n="33" d="100"/>
      </p:scale>
      <p:origin x="48" y="27420"/>
    </p:cViewPr>
  </p:outlineViewPr>
  <p:notesTextViewPr>
    <p:cViewPr>
      <p:scale>
        <a:sx n="100" d="100"/>
        <a:sy n="100" d="100"/>
      </p:scale>
      <p:origin x="0" y="0"/>
    </p:cViewPr>
  </p:notesTextViewPr>
  <p:sorterViewPr>
    <p:cViewPr>
      <p:scale>
        <a:sx n="100" d="100"/>
        <a:sy n="100" d="100"/>
      </p:scale>
      <p:origin x="0" y="1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3E02D5-083B-4DBF-8A76-DA0001024538}" type="datetimeFigureOut">
              <a:rPr lang="en-US" smtClean="0"/>
              <a:pPr/>
              <a:t>20-Jan-17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B25A73-F358-4FAD-BC39-D8FA1C0855E6}" type="slidenum">
              <a:rPr lang="en-US" smtClean="0"/>
              <a:pPr/>
              <a:t>‹#›</a:t>
            </a:fld>
            <a:endParaRPr lang="en-US"/>
          </a:p>
        </p:txBody>
      </p:sp>
    </p:spTree>
    <p:extLst>
      <p:ext uri="{BB962C8B-B14F-4D97-AF65-F5344CB8AC3E}">
        <p14:creationId xmlns:p14="http://schemas.microsoft.com/office/powerpoint/2010/main" val="4107252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785412-899B-4AEF-82E7-369FC6846718}" type="datetimeFigureOut">
              <a:rPr lang="en-US" smtClean="0"/>
              <a:pPr/>
              <a:t>20-Jan-17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6346BA-D92D-4463-BC0C-E88BABC1000D}" type="slidenum">
              <a:rPr lang="en-US" smtClean="0"/>
              <a:pPr/>
              <a:t>‹#›</a:t>
            </a:fld>
            <a:endParaRPr lang="en-US"/>
          </a:p>
        </p:txBody>
      </p:sp>
    </p:spTree>
    <p:extLst>
      <p:ext uri="{BB962C8B-B14F-4D97-AF65-F5344CB8AC3E}">
        <p14:creationId xmlns:p14="http://schemas.microsoft.com/office/powerpoint/2010/main" val="2379033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6346BA-D92D-4463-BC0C-E88BABC1000D}" type="slidenum">
              <a:rPr lang="en-US" smtClean="0"/>
              <a:pPr/>
              <a:t>1</a:t>
            </a:fld>
            <a:endParaRPr lang="en-US"/>
          </a:p>
        </p:txBody>
      </p:sp>
    </p:spTree>
    <p:extLst>
      <p:ext uri="{BB962C8B-B14F-4D97-AF65-F5344CB8AC3E}">
        <p14:creationId xmlns:p14="http://schemas.microsoft.com/office/powerpoint/2010/main" val="934666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6346BA-D92D-4463-BC0C-E88BABC1000D}" type="slidenum">
              <a:rPr lang="en-US" smtClean="0"/>
              <a:pPr/>
              <a:t>31</a:t>
            </a:fld>
            <a:endParaRPr lang="en-US"/>
          </a:p>
        </p:txBody>
      </p:sp>
    </p:spTree>
    <p:extLst>
      <p:ext uri="{BB962C8B-B14F-4D97-AF65-F5344CB8AC3E}">
        <p14:creationId xmlns:p14="http://schemas.microsoft.com/office/powerpoint/2010/main" val="4278784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6346BA-D92D-4463-BC0C-E88BABC1000D}" type="slidenum">
              <a:rPr lang="en-US" smtClean="0"/>
              <a:pPr/>
              <a:t>32</a:t>
            </a:fld>
            <a:endParaRPr lang="en-US"/>
          </a:p>
        </p:txBody>
      </p:sp>
    </p:spTree>
    <p:extLst>
      <p:ext uri="{BB962C8B-B14F-4D97-AF65-F5344CB8AC3E}">
        <p14:creationId xmlns:p14="http://schemas.microsoft.com/office/powerpoint/2010/main" val="4210625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6346BA-D92D-4463-BC0C-E88BABC1000D}" type="slidenum">
              <a:rPr lang="en-US" smtClean="0"/>
              <a:pPr/>
              <a:t>39</a:t>
            </a:fld>
            <a:endParaRPr lang="en-US"/>
          </a:p>
        </p:txBody>
      </p:sp>
    </p:spTree>
    <p:extLst>
      <p:ext uri="{BB962C8B-B14F-4D97-AF65-F5344CB8AC3E}">
        <p14:creationId xmlns:p14="http://schemas.microsoft.com/office/powerpoint/2010/main" val="127490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6346BA-D92D-4463-BC0C-E88BABC1000D}" type="slidenum">
              <a:rPr lang="en-US" smtClean="0"/>
              <a:pPr/>
              <a:t>2</a:t>
            </a:fld>
            <a:endParaRPr lang="en-US"/>
          </a:p>
        </p:txBody>
      </p:sp>
    </p:spTree>
    <p:extLst>
      <p:ext uri="{BB962C8B-B14F-4D97-AF65-F5344CB8AC3E}">
        <p14:creationId xmlns:p14="http://schemas.microsoft.com/office/powerpoint/2010/main" val="4093947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6346BA-D92D-4463-BC0C-E88BABC1000D}" type="slidenum">
              <a:rPr lang="en-US" smtClean="0"/>
              <a:pPr/>
              <a:t>3</a:t>
            </a:fld>
            <a:endParaRPr lang="en-US"/>
          </a:p>
        </p:txBody>
      </p:sp>
    </p:spTree>
    <p:extLst>
      <p:ext uri="{BB962C8B-B14F-4D97-AF65-F5344CB8AC3E}">
        <p14:creationId xmlns:p14="http://schemas.microsoft.com/office/powerpoint/2010/main" val="1994014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6346BA-D92D-4463-BC0C-E88BABC1000D}" type="slidenum">
              <a:rPr lang="en-US" smtClean="0"/>
              <a:pPr/>
              <a:t>4</a:t>
            </a:fld>
            <a:endParaRPr lang="en-US"/>
          </a:p>
        </p:txBody>
      </p:sp>
    </p:spTree>
    <p:extLst>
      <p:ext uri="{BB962C8B-B14F-4D97-AF65-F5344CB8AC3E}">
        <p14:creationId xmlns:p14="http://schemas.microsoft.com/office/powerpoint/2010/main" val="1582229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6346BA-D92D-4463-BC0C-E88BABC1000D}" type="slidenum">
              <a:rPr lang="en-US" smtClean="0"/>
              <a:pPr/>
              <a:t>16</a:t>
            </a:fld>
            <a:endParaRPr lang="en-US"/>
          </a:p>
        </p:txBody>
      </p:sp>
    </p:spTree>
    <p:extLst>
      <p:ext uri="{BB962C8B-B14F-4D97-AF65-F5344CB8AC3E}">
        <p14:creationId xmlns:p14="http://schemas.microsoft.com/office/powerpoint/2010/main" val="1797340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6346BA-D92D-4463-BC0C-E88BABC1000D}" type="slidenum">
              <a:rPr lang="en-US" smtClean="0"/>
              <a:pPr/>
              <a:t>17</a:t>
            </a:fld>
            <a:endParaRPr lang="en-US"/>
          </a:p>
        </p:txBody>
      </p:sp>
    </p:spTree>
    <p:extLst>
      <p:ext uri="{BB962C8B-B14F-4D97-AF65-F5344CB8AC3E}">
        <p14:creationId xmlns:p14="http://schemas.microsoft.com/office/powerpoint/2010/main" val="1869138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6346BA-D92D-4463-BC0C-E88BABC1000D}" type="slidenum">
              <a:rPr lang="en-US" smtClean="0"/>
              <a:pPr/>
              <a:t>21</a:t>
            </a:fld>
            <a:endParaRPr lang="en-US"/>
          </a:p>
        </p:txBody>
      </p:sp>
    </p:spTree>
    <p:extLst>
      <p:ext uri="{BB962C8B-B14F-4D97-AF65-F5344CB8AC3E}">
        <p14:creationId xmlns:p14="http://schemas.microsoft.com/office/powerpoint/2010/main" val="2418818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6346BA-D92D-4463-BC0C-E88BABC1000D}" type="slidenum">
              <a:rPr lang="en-US" smtClean="0"/>
              <a:pPr/>
              <a:t>26</a:t>
            </a:fld>
            <a:endParaRPr lang="en-US"/>
          </a:p>
        </p:txBody>
      </p:sp>
    </p:spTree>
    <p:extLst>
      <p:ext uri="{BB962C8B-B14F-4D97-AF65-F5344CB8AC3E}">
        <p14:creationId xmlns:p14="http://schemas.microsoft.com/office/powerpoint/2010/main" val="2385049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6346BA-D92D-4463-BC0C-E88BABC1000D}" type="slidenum">
              <a:rPr lang="en-US" smtClean="0"/>
              <a:pPr/>
              <a:t>30</a:t>
            </a:fld>
            <a:endParaRPr lang="en-US"/>
          </a:p>
        </p:txBody>
      </p:sp>
    </p:spTree>
    <p:extLst>
      <p:ext uri="{BB962C8B-B14F-4D97-AF65-F5344CB8AC3E}">
        <p14:creationId xmlns:p14="http://schemas.microsoft.com/office/powerpoint/2010/main" val="1021086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Revised 01192017</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Revised 01192017</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Revised 01192017</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Revised 01192017</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Revised 01192017</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r>
              <a:rPr lang="en-US" smtClean="0"/>
              <a:t>Revised 01192017</a:t>
            </a: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r>
              <a:rPr lang="en-US" smtClean="0"/>
              <a:t>Revised 01192017</a:t>
            </a: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r>
              <a:rPr lang="en-US" smtClean="0"/>
              <a:t>Revised 01192017</a:t>
            </a: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Revised 01192017</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Revised 01192017</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descr="faded star.bmp"/>
          <p:cNvPicPr>
            <a:picLocks noChangeAspect="1"/>
          </p:cNvPicPr>
          <p:nvPr userDrawn="1"/>
        </p:nvPicPr>
        <p:blipFill>
          <a:blip r:embed="rId13" cstate="print">
            <a:lum contrast="3000"/>
          </a:blip>
          <a:stretch>
            <a:fillRect/>
          </a:stretch>
        </p:blipFill>
        <p:spPr>
          <a:xfrm>
            <a:off x="3505200" y="-1219200"/>
            <a:ext cx="6248400" cy="646559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76200" y="76200"/>
            <a:ext cx="8991600" cy="6705600"/>
          </a:xfrm>
          <a:prstGeom prst="rect">
            <a:avLst/>
          </a:prstGeom>
          <a:noFill/>
          <a:ln w="53975" cap="sq" cmpd="thickThi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6858000"/>
          </a:xfrm>
          <a:prstGeom prst="rect">
            <a:avLst/>
          </a:prstGeom>
          <a:noFill/>
          <a:ln w="44450" cap="sq" cmpd="sng">
            <a:solidFill>
              <a:schemeClr val="accent6">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152400" y="6553201"/>
            <a:ext cx="838200" cy="169277"/>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bg1">
                    <a:lumMod val="50000"/>
                  </a:schemeClr>
                </a:solidFill>
              </a:rPr>
              <a:t>Rev 040915</a:t>
            </a:r>
          </a:p>
        </p:txBody>
      </p:sp>
      <p:sp>
        <p:nvSpPr>
          <p:cNvPr id="11" name="TextBox 10"/>
          <p:cNvSpPr txBox="1"/>
          <p:nvPr userDrawn="1"/>
        </p:nvSpPr>
        <p:spPr>
          <a:xfrm>
            <a:off x="8153400" y="6553200"/>
            <a:ext cx="838200" cy="169277"/>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bg1">
                    <a:lumMod val="50000"/>
                  </a:schemeClr>
                </a:solidFill>
              </a:rPr>
              <a:t>Page </a:t>
            </a:r>
            <a:fld id="{4ADF0A77-A7F5-4B05-BEA2-371D54C1A221}" type="slidenum">
              <a:rPr lang="en-US" sz="1100" smtClean="0">
                <a:solidFill>
                  <a:schemeClr val="bg1">
                    <a:lumMod val="50000"/>
                  </a:schemeClr>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100" dirty="0" smtClean="0">
              <a:solidFill>
                <a:schemeClr val="bg1">
                  <a:lumMod val="50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utsa.edu/Registrar/Waitlist/"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mailto:Waitlist@UTSA.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Waitlisting @ a Glance</a:t>
            </a:r>
            <a:endParaRPr lang="en-US" dirty="0"/>
          </a:p>
        </p:txBody>
      </p:sp>
      <p:sp>
        <p:nvSpPr>
          <p:cNvPr id="3" name="Content Placeholder 2"/>
          <p:cNvSpPr>
            <a:spLocks noGrp="1"/>
          </p:cNvSpPr>
          <p:nvPr>
            <p:ph idx="1"/>
          </p:nvPr>
        </p:nvSpPr>
        <p:spPr>
          <a:xfrm>
            <a:off x="457200" y="1295400"/>
            <a:ext cx="8458200" cy="5257800"/>
          </a:xfrm>
        </p:spPr>
        <p:txBody>
          <a:bodyPr>
            <a:normAutofit fontScale="92500" lnSpcReduction="20000"/>
          </a:bodyPr>
          <a:lstStyle/>
          <a:p>
            <a:pPr>
              <a:buNone/>
            </a:pPr>
            <a:r>
              <a:rPr lang="en-US" sz="3300" b="1" dirty="0" smtClean="0"/>
              <a:t>Once waitlisted…</a:t>
            </a:r>
          </a:p>
          <a:p>
            <a:pPr marL="454025"/>
            <a:r>
              <a:rPr lang="en-US" sz="2800" dirty="0" smtClean="0"/>
              <a:t>The student can see their position on the waitlist on ASAP.</a:t>
            </a:r>
          </a:p>
          <a:p>
            <a:pPr marL="454025"/>
            <a:r>
              <a:rPr lang="en-US" sz="2800" dirty="0" smtClean="0"/>
              <a:t>Faculty can see the positions of all their waitlisted students on ASAP.</a:t>
            </a:r>
          </a:p>
          <a:p>
            <a:pPr marL="454025"/>
            <a:r>
              <a:rPr lang="en-US" sz="2800" dirty="0" smtClean="0"/>
              <a:t>The student is notified by email if an open seat becomes available for them.</a:t>
            </a:r>
          </a:p>
          <a:p>
            <a:pPr marL="454025"/>
            <a:r>
              <a:rPr lang="en-US" sz="2800" dirty="0" smtClean="0"/>
              <a:t>The student has 24 hours (12 hours during late registration) from the time the email was sent to move from Waitlisted to Registered.</a:t>
            </a:r>
          </a:p>
          <a:p>
            <a:pPr marL="454025"/>
            <a:r>
              <a:rPr lang="en-US" sz="2800" dirty="0" smtClean="0"/>
              <a:t>If the student misses the notification window, they can rejoin the waitlist… at the end of the line.</a:t>
            </a:r>
          </a:p>
          <a:p>
            <a:pPr marL="454025"/>
            <a:r>
              <a:rPr lang="en-US" sz="2800" dirty="0" smtClean="0"/>
              <a:t>If the student drops from the waitlist or the notification time expires, the next student on the list is notified. </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Waitlist Position</a:t>
            </a:r>
            <a:endParaRPr lang="en-US" dirty="0"/>
          </a:p>
        </p:txBody>
      </p:sp>
      <p:sp>
        <p:nvSpPr>
          <p:cNvPr id="3" name="Content Placeholder 2"/>
          <p:cNvSpPr>
            <a:spLocks noGrp="1"/>
          </p:cNvSpPr>
          <p:nvPr>
            <p:ph sz="half" idx="1"/>
          </p:nvPr>
        </p:nvSpPr>
        <p:spPr>
          <a:xfrm>
            <a:off x="457200" y="5181600"/>
            <a:ext cx="8153400" cy="1325563"/>
          </a:xfrm>
        </p:spPr>
        <p:txBody>
          <a:bodyPr>
            <a:normAutofit/>
          </a:bodyPr>
          <a:lstStyle/>
          <a:p>
            <a:pPr marL="0" indent="0" algn="ctr">
              <a:buNone/>
            </a:pPr>
            <a:r>
              <a:rPr lang="en-US" dirty="0" smtClean="0"/>
              <a:t>Current position on the waitlist can be viewed by the student under </a:t>
            </a:r>
            <a:r>
              <a:rPr lang="en-US" b="1" dirty="0" smtClean="0"/>
              <a:t>Student Detail Schedule</a:t>
            </a:r>
            <a:r>
              <a:rPr lang="en-US" dirty="0" smtClean="0"/>
              <a:t>. </a:t>
            </a:r>
          </a:p>
        </p:txBody>
      </p:sp>
      <p:pic>
        <p:nvPicPr>
          <p:cNvPr id="7" name="Picture 6" descr="C:\Documents and Settings\sse654\Desktop\WL How Tos\Step 1 RW.JPG"/>
          <p:cNvPicPr/>
          <p:nvPr/>
        </p:nvPicPr>
        <p:blipFill>
          <a:blip r:embed="rId2" cstate="print"/>
          <a:stretch>
            <a:fillRect/>
          </a:stretch>
        </p:blipFill>
        <p:spPr bwMode="auto">
          <a:xfrm>
            <a:off x="685800" y="1524000"/>
            <a:ext cx="2286000" cy="3276600"/>
          </a:xfrm>
          <a:prstGeom prst="rect">
            <a:avLst/>
          </a:prstGeom>
          <a:noFill/>
          <a:ln w="9525">
            <a:solidFill>
              <a:schemeClr val="accent1"/>
            </a:solidFill>
            <a:miter lim="800000"/>
            <a:headEnd/>
            <a:tailEnd/>
          </a:ln>
        </p:spPr>
      </p:pic>
      <p:pic>
        <p:nvPicPr>
          <p:cNvPr id="5" name="Picture 4" descr="C:\Documents and Settings\sse654\Desktop\WL How Tos\Step 1 RW.JPG"/>
          <p:cNvPicPr>
            <a:picLocks noChangeAspect="1"/>
          </p:cNvPicPr>
          <p:nvPr/>
        </p:nvPicPr>
        <p:blipFill>
          <a:blip r:embed="rId3" cstate="print"/>
          <a:srcRect t="48241"/>
          <a:stretch>
            <a:fillRect/>
          </a:stretch>
        </p:blipFill>
        <p:spPr bwMode="auto">
          <a:xfrm>
            <a:off x="4038600" y="1752599"/>
            <a:ext cx="3458101" cy="3090559"/>
          </a:xfrm>
          <a:prstGeom prst="rect">
            <a:avLst/>
          </a:prstGeom>
          <a:noFill/>
          <a:ln w="25400">
            <a:solidFill>
              <a:srgbClr val="FF0000"/>
            </a:solidFill>
            <a:miter lim="800000"/>
            <a:headEnd/>
            <a:tailEnd/>
          </a:ln>
        </p:spPr>
      </p:pic>
      <p:sp>
        <p:nvSpPr>
          <p:cNvPr id="6" name="Rectangle 5"/>
          <p:cNvSpPr/>
          <p:nvPr/>
        </p:nvSpPr>
        <p:spPr>
          <a:xfrm>
            <a:off x="838200" y="3733800"/>
            <a:ext cx="2514600" cy="3048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3352800" y="1752600"/>
            <a:ext cx="685800" cy="1981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3352800" y="4038600"/>
            <a:ext cx="685800" cy="838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962400" y="2590800"/>
            <a:ext cx="3352800" cy="6096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r>
              <a:rPr lang="en-US" smtClean="0"/>
              <a:t>Revised 01192017</a:t>
            </a:r>
            <a:endParaRPr lang="en-US"/>
          </a:p>
        </p:txBody>
      </p:sp>
      <p:sp>
        <p:nvSpPr>
          <p:cNvPr id="12" name="Slide Number Placeholder 11"/>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Waitlist Notification</a:t>
            </a:r>
            <a:endParaRPr lang="en-US" dirty="0"/>
          </a:p>
        </p:txBody>
      </p:sp>
      <p:sp>
        <p:nvSpPr>
          <p:cNvPr id="3" name="Content Placeholder 2"/>
          <p:cNvSpPr>
            <a:spLocks noGrp="1"/>
          </p:cNvSpPr>
          <p:nvPr>
            <p:ph sz="half" idx="1"/>
          </p:nvPr>
        </p:nvSpPr>
        <p:spPr>
          <a:xfrm>
            <a:off x="457200" y="3581400"/>
            <a:ext cx="8153400" cy="3124200"/>
          </a:xfrm>
        </p:spPr>
        <p:txBody>
          <a:bodyPr>
            <a:normAutofit fontScale="85000" lnSpcReduction="20000"/>
          </a:bodyPr>
          <a:lstStyle/>
          <a:p>
            <a:pPr marL="0" indent="0">
              <a:buNone/>
            </a:pPr>
            <a:r>
              <a:rPr lang="en-US" dirty="0" smtClean="0"/>
              <a:t>If a seat becomes available in the class, the student next in line will be sent a notification to their </a:t>
            </a:r>
            <a:r>
              <a:rPr lang="en-US" b="1" i="1" dirty="0" smtClean="0"/>
              <a:t>preferred email </a:t>
            </a:r>
            <a:r>
              <a:rPr lang="en-US" dirty="0" smtClean="0"/>
              <a:t>address, as selected in ASAP. </a:t>
            </a:r>
            <a:br>
              <a:rPr lang="en-US" dirty="0" smtClean="0"/>
            </a:br>
            <a:r>
              <a:rPr lang="en-US" dirty="0" smtClean="0"/>
              <a:t>Notifications are sent when:</a:t>
            </a:r>
          </a:p>
          <a:p>
            <a:pPr marL="1147763" lvl="1" indent="-233363">
              <a:buFont typeface="Arial" pitchFamily="34" charset="0"/>
              <a:buChar char="•"/>
            </a:pPr>
            <a:r>
              <a:rPr lang="en-US" sz="2300" dirty="0" smtClean="0"/>
              <a:t>a student registered for the course drops.</a:t>
            </a:r>
          </a:p>
          <a:p>
            <a:pPr marL="1147763" lvl="1" indent="-233363">
              <a:buFont typeface="Arial" pitchFamily="34" charset="0"/>
              <a:buChar char="•"/>
            </a:pPr>
            <a:r>
              <a:rPr lang="en-US" sz="2300" dirty="0" smtClean="0"/>
              <a:t>the enrollment maximum for the class is raised.</a:t>
            </a:r>
          </a:p>
          <a:p>
            <a:pPr marL="1147763" lvl="1" indent="-233363">
              <a:buFont typeface="Arial" pitchFamily="34" charset="0"/>
              <a:buChar char="•"/>
            </a:pPr>
            <a:r>
              <a:rPr lang="en-US" sz="2300" dirty="0" smtClean="0"/>
              <a:t>a previous notification expires and is removed.</a:t>
            </a:r>
            <a:r>
              <a:rPr lang="en-US" dirty="0" smtClean="0"/>
              <a:t/>
            </a:r>
            <a:br>
              <a:rPr lang="en-US" dirty="0" smtClean="0"/>
            </a:br>
            <a:r>
              <a:rPr lang="en-US" dirty="0" smtClean="0"/>
              <a:t> </a:t>
            </a:r>
          </a:p>
          <a:p>
            <a:pPr marL="0" indent="0">
              <a:buNone/>
            </a:pPr>
            <a:r>
              <a:rPr lang="en-US" dirty="0" smtClean="0"/>
              <a:t>If notified, they must register themselves for the waitlisted class </a:t>
            </a:r>
            <a:r>
              <a:rPr lang="en-US" b="1" i="1" dirty="0" smtClean="0"/>
              <a:t>before the deadline time </a:t>
            </a:r>
            <a:r>
              <a:rPr lang="en-US" dirty="0" smtClean="0"/>
              <a:t>listed in the email.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663" y="1219200"/>
            <a:ext cx="4910137" cy="2291903"/>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1371600" y="2667000"/>
            <a:ext cx="2209800" cy="2286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7"/>
          <p:cNvSpPr>
            <a:spLocks noGrp="1"/>
          </p:cNvSpPr>
          <p:nvPr>
            <p:ph type="dt" sz="half" idx="10"/>
          </p:nvPr>
        </p:nvSpPr>
        <p:spPr/>
        <p:txBody>
          <a:bodyPr/>
          <a:lstStyle/>
          <a:p>
            <a:r>
              <a:rPr lang="en-US" smtClean="0"/>
              <a:t>Revised 01192017</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Waitlist Notification</a:t>
            </a:r>
            <a:endParaRPr lang="en-US" dirty="0"/>
          </a:p>
        </p:txBody>
      </p:sp>
      <p:sp>
        <p:nvSpPr>
          <p:cNvPr id="6" name="TextBox 5"/>
          <p:cNvSpPr txBox="1"/>
          <p:nvPr/>
        </p:nvSpPr>
        <p:spPr>
          <a:xfrm>
            <a:off x="228600" y="1447800"/>
            <a:ext cx="8686800" cy="369332"/>
          </a:xfrm>
          <a:prstGeom prst="rect">
            <a:avLst/>
          </a:prstGeom>
          <a:noFill/>
        </p:spPr>
        <p:txBody>
          <a:bodyPr wrap="square" rtlCol="0">
            <a:spAutoFit/>
          </a:bodyPr>
          <a:lstStyle/>
          <a:p>
            <a:pPr algn="ctr"/>
            <a:r>
              <a:rPr lang="en-US" i="1" dirty="0" smtClean="0"/>
              <a:t>Example of waitlist notification email sent to student. </a:t>
            </a:r>
            <a:endParaRPr lang="en-US" i="1"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043" y="1842532"/>
            <a:ext cx="6919913" cy="4847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e Placeholder 6"/>
          <p:cNvSpPr>
            <a:spLocks noGrp="1"/>
          </p:cNvSpPr>
          <p:nvPr>
            <p:ph type="dt" sz="half" idx="10"/>
          </p:nvPr>
        </p:nvSpPr>
        <p:spPr/>
        <p:txBody>
          <a:bodyPr/>
          <a:lstStyle/>
          <a:p>
            <a:r>
              <a:rPr lang="en-US" smtClean="0"/>
              <a:t>Revised 01192017</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Registering from Waitlist</a:t>
            </a:r>
            <a:endParaRPr lang="en-US" dirty="0"/>
          </a:p>
        </p:txBody>
      </p:sp>
      <p:sp>
        <p:nvSpPr>
          <p:cNvPr id="3" name="Content Placeholder 2"/>
          <p:cNvSpPr>
            <a:spLocks noGrp="1"/>
          </p:cNvSpPr>
          <p:nvPr>
            <p:ph sz="half" idx="1"/>
          </p:nvPr>
        </p:nvSpPr>
        <p:spPr>
          <a:xfrm>
            <a:off x="457200" y="1905000"/>
            <a:ext cx="3886200" cy="4800600"/>
          </a:xfrm>
        </p:spPr>
        <p:txBody>
          <a:bodyPr>
            <a:normAutofit fontScale="85000" lnSpcReduction="20000"/>
          </a:bodyPr>
          <a:lstStyle/>
          <a:p>
            <a:pPr marL="514350" indent="-514350">
              <a:buFont typeface="+mj-lt"/>
              <a:buAutoNum type="arabicPeriod"/>
            </a:pPr>
            <a:r>
              <a:rPr lang="en-US" dirty="0" smtClean="0"/>
              <a:t>Login to </a:t>
            </a:r>
            <a:r>
              <a:rPr lang="en-US" b="1" i="1" dirty="0" smtClean="0"/>
              <a:t>ASAP</a:t>
            </a:r>
            <a:r>
              <a:rPr lang="en-US" dirty="0" smtClean="0"/>
              <a:t>, and access </a:t>
            </a:r>
            <a:r>
              <a:rPr lang="en-US" b="1" dirty="0" smtClean="0"/>
              <a:t>Registration</a:t>
            </a:r>
            <a:r>
              <a:rPr lang="en-US" dirty="0" smtClean="0"/>
              <a:t>.</a:t>
            </a:r>
            <a:br>
              <a:rPr lang="en-US" dirty="0" smtClean="0"/>
            </a:br>
            <a:endParaRPr lang="en-US" sz="1900" dirty="0" smtClean="0"/>
          </a:p>
          <a:p>
            <a:pPr marL="514350" indent="-514350">
              <a:buFont typeface="+mj-lt"/>
              <a:buAutoNum type="arabicPeriod"/>
            </a:pPr>
            <a:r>
              <a:rPr lang="en-US" dirty="0" smtClean="0"/>
              <a:t>Under the </a:t>
            </a:r>
            <a:r>
              <a:rPr lang="en-US" b="1" dirty="0" smtClean="0"/>
              <a:t>Current Schedule</a:t>
            </a:r>
            <a:r>
              <a:rPr lang="en-US" dirty="0" smtClean="0"/>
              <a:t>, find the waitlisted class they</a:t>
            </a:r>
            <a:br>
              <a:rPr lang="en-US" dirty="0" smtClean="0"/>
            </a:br>
            <a:r>
              <a:rPr lang="en-US" dirty="0" smtClean="0"/>
              <a:t>have been notified about.</a:t>
            </a:r>
            <a:br>
              <a:rPr lang="en-US" dirty="0" smtClean="0"/>
            </a:br>
            <a:endParaRPr lang="en-US" sz="1900" dirty="0" smtClean="0"/>
          </a:p>
          <a:p>
            <a:pPr marL="514350" indent="-514350">
              <a:buFont typeface="+mj-lt"/>
              <a:buAutoNum type="arabicPeriod"/>
            </a:pPr>
            <a:r>
              <a:rPr lang="en-US" dirty="0" smtClean="0"/>
              <a:t>Select </a:t>
            </a:r>
            <a:r>
              <a:rPr lang="en-US" b="1" i="1" dirty="0" smtClean="0"/>
              <a:t>**Web Registered**</a:t>
            </a:r>
            <a:r>
              <a:rPr lang="en-US" dirty="0" smtClean="0"/>
              <a:t> from the drop-down list under </a:t>
            </a:r>
            <a:r>
              <a:rPr lang="en-US" b="1" dirty="0" smtClean="0"/>
              <a:t>Action</a:t>
            </a:r>
            <a:r>
              <a:rPr lang="en-US" dirty="0" smtClean="0"/>
              <a:t> for the class. </a:t>
            </a:r>
            <a:br>
              <a:rPr lang="en-US" dirty="0" smtClean="0"/>
            </a:br>
            <a:endParaRPr lang="en-US" sz="1900" dirty="0" smtClean="0"/>
          </a:p>
          <a:p>
            <a:pPr marL="514350" indent="-514350">
              <a:buFont typeface="+mj-lt"/>
              <a:buAutoNum type="arabicPeriod"/>
            </a:pPr>
            <a:r>
              <a:rPr lang="en-US" dirty="0" smtClean="0"/>
              <a:t>Click the </a:t>
            </a:r>
            <a:r>
              <a:rPr lang="en-US" b="1" dirty="0" smtClean="0"/>
              <a:t>Submit Changes</a:t>
            </a:r>
            <a:r>
              <a:rPr lang="en-US" dirty="0" smtClean="0"/>
              <a:t> button.</a:t>
            </a:r>
          </a:p>
        </p:txBody>
      </p:sp>
      <p:pic>
        <p:nvPicPr>
          <p:cNvPr id="6" name="Picture 5" descr="C:\Documents and Settings\sse654\Desktop\WL How Tos\Steps 7-9 RW.JPG"/>
          <p:cNvPicPr/>
          <p:nvPr/>
        </p:nvPicPr>
        <p:blipFill>
          <a:blip r:embed="rId2" cstate="print"/>
          <a:srcRect/>
          <a:stretch>
            <a:fillRect/>
          </a:stretch>
        </p:blipFill>
        <p:spPr bwMode="auto">
          <a:xfrm>
            <a:off x="4191000" y="2133600"/>
            <a:ext cx="4724400" cy="3429000"/>
          </a:xfrm>
          <a:prstGeom prst="rect">
            <a:avLst/>
          </a:prstGeom>
          <a:noFill/>
          <a:ln w="9525">
            <a:noFill/>
            <a:miter lim="800000"/>
            <a:headEnd/>
            <a:tailEnd/>
          </a:ln>
        </p:spPr>
      </p:pic>
      <p:sp>
        <p:nvSpPr>
          <p:cNvPr id="5" name="Content Placeholder 2"/>
          <p:cNvSpPr>
            <a:spLocks noGrp="1"/>
          </p:cNvSpPr>
          <p:nvPr>
            <p:ph sz="half" idx="1"/>
          </p:nvPr>
        </p:nvSpPr>
        <p:spPr>
          <a:xfrm>
            <a:off x="152400" y="1295400"/>
            <a:ext cx="8686800" cy="609600"/>
          </a:xfrm>
        </p:spPr>
        <p:txBody>
          <a:bodyPr>
            <a:normAutofit/>
          </a:bodyPr>
          <a:lstStyle/>
          <a:p>
            <a:pPr marL="514350" indent="-514350">
              <a:buNone/>
            </a:pPr>
            <a:r>
              <a:rPr lang="en-US" dirty="0" smtClean="0"/>
              <a:t>To register once receiving a notification the student will…</a:t>
            </a:r>
          </a:p>
        </p:txBody>
      </p:sp>
      <p:sp>
        <p:nvSpPr>
          <p:cNvPr id="9" name="Date Placeholder 8"/>
          <p:cNvSpPr>
            <a:spLocks noGrp="1"/>
          </p:cNvSpPr>
          <p:nvPr>
            <p:ph type="dt" sz="half" idx="10"/>
          </p:nvPr>
        </p:nvSpPr>
        <p:spPr/>
        <p:txBody>
          <a:bodyPr/>
          <a:lstStyle/>
          <a:p>
            <a:r>
              <a:rPr lang="en-US" smtClean="0"/>
              <a:t>Revised 01192017</a:t>
            </a:r>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Registering from Waitlist</a:t>
            </a:r>
            <a:endParaRPr lang="en-US" dirty="0"/>
          </a:p>
        </p:txBody>
      </p:sp>
      <p:sp>
        <p:nvSpPr>
          <p:cNvPr id="3" name="Content Placeholder 2"/>
          <p:cNvSpPr>
            <a:spLocks noGrp="1"/>
          </p:cNvSpPr>
          <p:nvPr>
            <p:ph sz="half" idx="1"/>
          </p:nvPr>
        </p:nvSpPr>
        <p:spPr>
          <a:xfrm>
            <a:off x="457200" y="3352800"/>
            <a:ext cx="8153400" cy="3200400"/>
          </a:xfrm>
        </p:spPr>
        <p:txBody>
          <a:bodyPr>
            <a:normAutofit fontScale="92500" lnSpcReduction="10000"/>
          </a:bodyPr>
          <a:lstStyle/>
          <a:p>
            <a:pPr marL="0" indent="0" algn="ctr">
              <a:buNone/>
            </a:pPr>
            <a:r>
              <a:rPr lang="en-US" dirty="0" smtClean="0"/>
              <a:t>If they have been successfully registered for the class, the </a:t>
            </a:r>
            <a:r>
              <a:rPr lang="en-US" b="1" dirty="0" smtClean="0"/>
              <a:t>Current Schedule</a:t>
            </a:r>
            <a:r>
              <a:rPr lang="en-US" dirty="0" smtClean="0"/>
              <a:t> will show </a:t>
            </a:r>
            <a:r>
              <a:rPr lang="en-US" b="1" i="1" dirty="0" smtClean="0"/>
              <a:t>**Web Registered**</a:t>
            </a:r>
            <a:r>
              <a:rPr lang="en-US" dirty="0" smtClean="0"/>
              <a:t> .</a:t>
            </a:r>
            <a:br>
              <a:rPr lang="en-US" dirty="0" smtClean="0"/>
            </a:br>
            <a:endParaRPr lang="en-US" sz="2600" dirty="0" smtClean="0"/>
          </a:p>
          <a:p>
            <a:pPr lvl="1" indent="-225425">
              <a:buFont typeface="Arial" pitchFamily="34" charset="0"/>
              <a:buChar char="•"/>
            </a:pPr>
            <a:r>
              <a:rPr lang="en-US" dirty="0" smtClean="0"/>
              <a:t>Being on a class waitlist does not guarantee successful registration. The student has to be </a:t>
            </a:r>
            <a:r>
              <a:rPr lang="en-US" b="1" i="1" dirty="0" smtClean="0"/>
              <a:t>eligible</a:t>
            </a:r>
            <a:r>
              <a:rPr lang="en-US" dirty="0" smtClean="0"/>
              <a:t> to take the class.</a:t>
            </a:r>
          </a:p>
          <a:p>
            <a:pPr lvl="1" indent="-225425">
              <a:buFont typeface="Arial" pitchFamily="34" charset="0"/>
              <a:buChar char="•"/>
            </a:pPr>
            <a:r>
              <a:rPr lang="en-US" dirty="0" smtClean="0"/>
              <a:t>If the student receives any </a:t>
            </a:r>
            <a:r>
              <a:rPr lang="en-US" b="1" dirty="0" smtClean="0"/>
              <a:t>Registration Add Errors </a:t>
            </a:r>
            <a:r>
              <a:rPr lang="en-US" dirty="0" smtClean="0"/>
              <a:t>or has any </a:t>
            </a:r>
            <a:r>
              <a:rPr lang="en-US" b="1" dirty="0" smtClean="0"/>
              <a:t>Holds</a:t>
            </a:r>
            <a:r>
              <a:rPr lang="en-US" dirty="0" smtClean="0"/>
              <a:t> preventing registration, they will need to clear these before they will be able to register for the class, </a:t>
            </a:r>
            <a:r>
              <a:rPr lang="en-US" i="1" dirty="0" smtClean="0"/>
              <a:t>even if they have been notified that a seat is available.</a:t>
            </a:r>
          </a:p>
        </p:txBody>
      </p:sp>
      <p:pic>
        <p:nvPicPr>
          <p:cNvPr id="6" name="Picture 5" descr="C:\Documents and Settings\sse654\Desktop\WL How Tos\Steps 10 RW.JPG"/>
          <p:cNvPicPr/>
          <p:nvPr/>
        </p:nvPicPr>
        <p:blipFill>
          <a:blip r:embed="rId2" cstate="print"/>
          <a:srcRect/>
          <a:stretch>
            <a:fillRect/>
          </a:stretch>
        </p:blipFill>
        <p:spPr bwMode="auto">
          <a:xfrm>
            <a:off x="1600200" y="1905000"/>
            <a:ext cx="5943600" cy="1180214"/>
          </a:xfrm>
          <a:prstGeom prst="rect">
            <a:avLst/>
          </a:prstGeom>
          <a:noFill/>
          <a:ln w="9525">
            <a:noFill/>
            <a:miter lim="800000"/>
            <a:headEnd/>
            <a:tailEnd/>
          </a:ln>
        </p:spPr>
      </p:pic>
      <p:sp>
        <p:nvSpPr>
          <p:cNvPr id="8" name="Date Placeholder 7"/>
          <p:cNvSpPr>
            <a:spLocks noGrp="1"/>
          </p:cNvSpPr>
          <p:nvPr>
            <p:ph type="dt" sz="half" idx="10"/>
          </p:nvPr>
        </p:nvSpPr>
        <p:spPr/>
        <p:txBody>
          <a:bodyPr/>
          <a:lstStyle/>
          <a:p>
            <a:r>
              <a:rPr lang="en-US" smtClean="0"/>
              <a:t>Revised 01192017</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 Out!</a:t>
            </a:r>
            <a:endParaRPr lang="en-US" dirty="0"/>
          </a:p>
        </p:txBody>
      </p:sp>
      <p:sp>
        <p:nvSpPr>
          <p:cNvPr id="3" name="Content Placeholder 2"/>
          <p:cNvSpPr>
            <a:spLocks noGrp="1"/>
          </p:cNvSpPr>
          <p:nvPr>
            <p:ph sz="half" idx="1"/>
          </p:nvPr>
        </p:nvSpPr>
        <p:spPr>
          <a:xfrm>
            <a:off x="457200" y="1447800"/>
            <a:ext cx="8305800" cy="5257800"/>
          </a:xfrm>
        </p:spPr>
        <p:txBody>
          <a:bodyPr>
            <a:noAutofit/>
          </a:bodyPr>
          <a:lstStyle/>
          <a:p>
            <a:r>
              <a:rPr lang="en-US" b="1" dirty="0" smtClean="0"/>
              <a:t>Holds</a:t>
            </a:r>
            <a:r>
              <a:rPr lang="en-US" sz="2400" dirty="0" smtClean="0"/>
              <a:t> – Holds that prevent registration will also prevent a student from getting on a waitlist AND registering from the waitlist, even if they have received their notification.</a:t>
            </a:r>
          </a:p>
          <a:p>
            <a:r>
              <a:rPr lang="en-US" b="1" dirty="0" smtClean="0"/>
              <a:t>Drops</a:t>
            </a:r>
            <a:r>
              <a:rPr lang="en-US" sz="2400" dirty="0" smtClean="0"/>
              <a:t> – Students should be careful adjusting their registered schedule. Dropping a class with a waitlist will immediately send a notification to the next person on the waitlist. </a:t>
            </a:r>
          </a:p>
          <a:p>
            <a:r>
              <a:rPr lang="en-US" b="1" dirty="0" smtClean="0"/>
              <a:t>Prerequisites</a:t>
            </a:r>
            <a:r>
              <a:rPr lang="en-US" sz="2400" dirty="0" smtClean="0"/>
              <a:t> – Students must meet prerequisites prior to getting on the waitlist and/or registering for the class.</a:t>
            </a:r>
          </a:p>
          <a:p>
            <a:r>
              <a:rPr lang="en-US" b="1" dirty="0" smtClean="0"/>
              <a:t>Other Restrictions/Errors </a:t>
            </a:r>
            <a:r>
              <a:rPr lang="en-US" sz="2400" dirty="0" smtClean="0"/>
              <a:t>– Students should review the course notes, catalog, and their schedule to make sure they are eligible to register for the class, </a:t>
            </a:r>
            <a:r>
              <a:rPr lang="en-US" sz="2400" i="1" dirty="0" smtClean="0"/>
              <a:t>even if they can waitlist for it</a:t>
            </a:r>
            <a:r>
              <a:rPr lang="en-US" sz="2400" dirty="0" smtClean="0"/>
              <a:t>.</a:t>
            </a:r>
          </a:p>
          <a:p>
            <a:endParaRPr lang="en-US" sz="2400" dirty="0" smtClean="0"/>
          </a:p>
        </p:txBody>
      </p:sp>
      <p:sp>
        <p:nvSpPr>
          <p:cNvPr id="7" name="Date Placeholder 6"/>
          <p:cNvSpPr>
            <a:spLocks noGrp="1"/>
          </p:cNvSpPr>
          <p:nvPr>
            <p:ph type="dt" sz="half" idx="10"/>
          </p:nvPr>
        </p:nvSpPr>
        <p:spPr/>
        <p:txBody>
          <a:bodyPr/>
          <a:lstStyle/>
          <a:p>
            <a:r>
              <a:rPr lang="en-US" smtClean="0"/>
              <a:t>Revised 01192017</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505200"/>
            <a:ext cx="7772400" cy="2263775"/>
          </a:xfrm>
        </p:spPr>
        <p:txBody>
          <a:bodyPr>
            <a:normAutofit/>
          </a:bodyPr>
          <a:lstStyle/>
          <a:p>
            <a:r>
              <a:rPr lang="en-US" dirty="0" smtClean="0"/>
              <a:t>Staff view of Waitlisting –</a:t>
            </a:r>
            <a:br>
              <a:rPr lang="en-US" dirty="0" smtClean="0"/>
            </a:br>
            <a:r>
              <a:rPr lang="en-US" dirty="0" smtClean="0"/>
              <a:t>Scheduling</a:t>
            </a:r>
            <a:endParaRPr lang="en-US" dirty="0"/>
          </a:p>
        </p:txBody>
      </p:sp>
      <p:sp>
        <p:nvSpPr>
          <p:cNvPr id="6" name="Date Placeholder 5"/>
          <p:cNvSpPr>
            <a:spLocks noGrp="1"/>
          </p:cNvSpPr>
          <p:nvPr>
            <p:ph type="dt" sz="half" idx="10"/>
          </p:nvPr>
        </p:nvSpPr>
        <p:spPr/>
        <p:txBody>
          <a:bodyPr/>
          <a:lstStyle/>
          <a:p>
            <a:r>
              <a:rPr lang="en-US" smtClean="0"/>
              <a:t>Revised 01192017</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Waitlist Classes</a:t>
            </a:r>
            <a:endParaRPr lang="en-US" dirty="0"/>
          </a:p>
        </p:txBody>
      </p:sp>
      <p:sp>
        <p:nvSpPr>
          <p:cNvPr id="6" name="Content Placeholder 5"/>
          <p:cNvSpPr>
            <a:spLocks noGrp="1"/>
          </p:cNvSpPr>
          <p:nvPr>
            <p:ph sz="half" idx="1"/>
          </p:nvPr>
        </p:nvSpPr>
        <p:spPr>
          <a:xfrm>
            <a:off x="457200" y="1752600"/>
            <a:ext cx="8229600" cy="4373563"/>
          </a:xfrm>
        </p:spPr>
        <p:txBody>
          <a:bodyPr/>
          <a:lstStyle/>
          <a:p>
            <a:r>
              <a:rPr lang="en-US" sz="3600" b="1" dirty="0" smtClean="0"/>
              <a:t>Per GRIP/Provost, most sections should get a waitlist.</a:t>
            </a:r>
          </a:p>
          <a:p>
            <a:r>
              <a:rPr lang="en-US" sz="3600" b="1" dirty="0" smtClean="0"/>
              <a:t>Exceptions do apply (list).</a:t>
            </a:r>
          </a:p>
          <a:p>
            <a:r>
              <a:rPr lang="en-US" sz="3600" b="1" dirty="0" smtClean="0"/>
              <a:t>Per GRIP/Provost, waitlists should be “unlimited”. In Banner, this means 999.</a:t>
            </a:r>
          </a:p>
          <a:p>
            <a:r>
              <a:rPr lang="en-US" sz="3600" b="1" dirty="0" smtClean="0"/>
              <a:t>Registrar will handle adding WLs to classes. </a:t>
            </a:r>
            <a:endParaRPr lang="en-US" sz="2800" dirty="0" smtClean="0"/>
          </a:p>
          <a:p>
            <a:pPr>
              <a:buNone/>
            </a:pPr>
            <a:endParaRPr lang="en-US" dirty="0"/>
          </a:p>
        </p:txBody>
      </p:sp>
      <p:sp>
        <p:nvSpPr>
          <p:cNvPr id="7" name="Date Placeholder 6"/>
          <p:cNvSpPr>
            <a:spLocks noGrp="1"/>
          </p:cNvSpPr>
          <p:nvPr>
            <p:ph type="dt" sz="half" idx="10"/>
          </p:nvPr>
        </p:nvSpPr>
        <p:spPr/>
        <p:txBody>
          <a:bodyPr/>
          <a:lstStyle/>
          <a:p>
            <a:r>
              <a:rPr lang="en-US" smtClean="0"/>
              <a:t>Revised 01192017</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381000" y="1219200"/>
            <a:ext cx="6934200" cy="5040630"/>
            <a:chOff x="152400" y="1752600"/>
            <a:chExt cx="5700823" cy="414406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5700823" cy="4144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250211" y="2557721"/>
              <a:ext cx="1340589" cy="3378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662222" y="3293139"/>
              <a:ext cx="1340589" cy="1689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1" name="Elbow Connector 10"/>
            <p:cNvCxnSpPr>
              <a:stCxn id="9" idx="1"/>
              <a:endCxn id="10" idx="1"/>
            </p:cNvCxnSpPr>
            <p:nvPr/>
          </p:nvCxnSpPr>
          <p:spPr>
            <a:xfrm rot="10800000" flipH="1" flipV="1">
              <a:off x="1250210" y="2726661"/>
              <a:ext cx="412011" cy="650948"/>
            </a:xfrm>
            <a:prstGeom prst="bentConnector3">
              <a:avLst>
                <a:gd name="adj1" fmla="val -55484"/>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4" name="Title 3"/>
          <p:cNvSpPr>
            <a:spLocks noGrp="1"/>
          </p:cNvSpPr>
          <p:nvPr>
            <p:ph type="title"/>
          </p:nvPr>
        </p:nvSpPr>
        <p:spPr/>
        <p:txBody>
          <a:bodyPr/>
          <a:lstStyle/>
          <a:p>
            <a:r>
              <a:rPr lang="en-US" dirty="0" smtClean="0"/>
              <a:t>Creating a Waitlist</a:t>
            </a:r>
            <a:endParaRPr lang="en-US" dirty="0"/>
          </a:p>
        </p:txBody>
      </p:sp>
      <p:sp>
        <p:nvSpPr>
          <p:cNvPr id="5" name="Content Placeholder 4"/>
          <p:cNvSpPr>
            <a:spLocks noGrp="1"/>
          </p:cNvSpPr>
          <p:nvPr>
            <p:ph sz="half" idx="1"/>
          </p:nvPr>
        </p:nvSpPr>
        <p:spPr>
          <a:xfrm>
            <a:off x="4343400" y="3581401"/>
            <a:ext cx="4495800" cy="2971800"/>
          </a:xfrm>
          <a:solidFill>
            <a:schemeClr val="bg1">
              <a:alpha val="83000"/>
            </a:schemeClr>
          </a:solidFill>
          <a:ln w="15875">
            <a:solidFill>
              <a:schemeClr val="tx2">
                <a:lumMod val="75000"/>
              </a:schemeClr>
            </a:solidFill>
          </a:ln>
        </p:spPr>
        <p:txBody>
          <a:bodyPr>
            <a:normAutofit/>
          </a:bodyPr>
          <a:lstStyle/>
          <a:p>
            <a:pPr marL="0" indent="0">
              <a:buNone/>
            </a:pPr>
            <a:r>
              <a:rPr lang="en-US" b="1" dirty="0" smtClean="0"/>
              <a:t>SSASECT</a:t>
            </a:r>
          </a:p>
          <a:p>
            <a:pPr lvl="1"/>
            <a:r>
              <a:rPr lang="en-US" b="1" i="1" dirty="0" smtClean="0"/>
              <a:t>Section Enrollment Information </a:t>
            </a:r>
            <a:r>
              <a:rPr lang="en-US" dirty="0" smtClean="0"/>
              <a:t>tab</a:t>
            </a:r>
          </a:p>
          <a:p>
            <a:pPr lvl="1"/>
            <a:r>
              <a:rPr lang="en-US" dirty="0" smtClean="0"/>
              <a:t>Enter </a:t>
            </a:r>
            <a:r>
              <a:rPr lang="en-US" b="1" i="1" dirty="0" smtClean="0"/>
              <a:t>Waitlist Maximum</a:t>
            </a:r>
            <a:r>
              <a:rPr lang="en-US" dirty="0" smtClean="0"/>
              <a:t> of 999</a:t>
            </a:r>
          </a:p>
          <a:p>
            <a:pPr lvl="1"/>
            <a:r>
              <a:rPr lang="en-US" b="1" i="1" dirty="0" smtClean="0"/>
              <a:t>Save</a:t>
            </a:r>
            <a:endParaRPr lang="en-US" dirty="0" smtClean="0"/>
          </a:p>
          <a:p>
            <a:pPr lvl="1"/>
            <a:endParaRPr lang="en-US" dirty="0" smtClean="0"/>
          </a:p>
          <a:p>
            <a:pPr lvl="1"/>
            <a:endParaRPr lang="en-US" dirty="0"/>
          </a:p>
        </p:txBody>
      </p:sp>
      <p:cxnSp>
        <p:nvCxnSpPr>
          <p:cNvPr id="12" name="Elbow Connector 11"/>
          <p:cNvCxnSpPr>
            <a:stCxn id="10" idx="2"/>
            <a:endCxn id="14" idx="2"/>
          </p:cNvCxnSpPr>
          <p:nvPr/>
        </p:nvCxnSpPr>
        <p:spPr>
          <a:xfrm rot="5400000" flipH="1">
            <a:off x="1072257" y="1337997"/>
            <a:ext cx="1443180" cy="2477878"/>
          </a:xfrm>
          <a:prstGeom prst="bentConnector3">
            <a:avLst>
              <a:gd name="adj1" fmla="val -22880"/>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47815" y="1600200"/>
            <a:ext cx="414185" cy="2551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Date Placeholder 12"/>
          <p:cNvSpPr>
            <a:spLocks noGrp="1"/>
          </p:cNvSpPr>
          <p:nvPr>
            <p:ph type="dt" sz="half" idx="10"/>
          </p:nvPr>
        </p:nvSpPr>
        <p:spPr/>
        <p:txBody>
          <a:bodyPr/>
          <a:lstStyle/>
          <a:p>
            <a:r>
              <a:rPr lang="en-US" smtClean="0"/>
              <a:t>Revised 01192017</a:t>
            </a:r>
            <a:endParaRPr lang="en-US"/>
          </a:p>
        </p:txBody>
      </p:sp>
      <p:sp>
        <p:nvSpPr>
          <p:cNvPr id="15" name="Slide Number Placeholder 14"/>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Waitlist Schedule Changes</a:t>
            </a:r>
            <a:endParaRPr lang="en-US" dirty="0"/>
          </a:p>
        </p:txBody>
      </p:sp>
      <p:sp>
        <p:nvSpPr>
          <p:cNvPr id="3" name="Content Placeholder 2"/>
          <p:cNvSpPr>
            <a:spLocks noGrp="1"/>
          </p:cNvSpPr>
          <p:nvPr>
            <p:ph sz="half" idx="1"/>
          </p:nvPr>
        </p:nvSpPr>
        <p:spPr>
          <a:xfrm>
            <a:off x="457200" y="1600200"/>
            <a:ext cx="8153400" cy="5105400"/>
          </a:xfrm>
        </p:spPr>
        <p:txBody>
          <a:bodyPr>
            <a:normAutofit/>
          </a:bodyPr>
          <a:lstStyle/>
          <a:p>
            <a:r>
              <a:rPr lang="en-US" sz="3600" dirty="0" smtClean="0"/>
              <a:t>Changing Waitlisted Classes </a:t>
            </a:r>
            <a:r>
              <a:rPr lang="en-US" sz="3600" b="1" i="1" dirty="0" smtClean="0"/>
              <a:t>During</a:t>
            </a:r>
            <a:r>
              <a:rPr lang="en-US" sz="3600" dirty="0" smtClean="0"/>
              <a:t> Registration…</a:t>
            </a:r>
            <a:r>
              <a:rPr lang="en-US" sz="3200" dirty="0" smtClean="0"/>
              <a:t/>
            </a:r>
            <a:br>
              <a:rPr lang="en-US" sz="3200" dirty="0" smtClean="0"/>
            </a:br>
            <a:endParaRPr lang="en-US" sz="1000" dirty="0" smtClean="0"/>
          </a:p>
          <a:p>
            <a:pPr lvl="1"/>
            <a:r>
              <a:rPr lang="en-US" sz="2800" b="1" dirty="0" smtClean="0"/>
              <a:t>Raising Enrollment Max </a:t>
            </a:r>
            <a:r>
              <a:rPr lang="en-US" sz="2800" dirty="0" smtClean="0"/>
              <a:t>will IMMEDIATELY send notifications to appropriate </a:t>
            </a:r>
            <a:r>
              <a:rPr lang="en-US" sz="2800" dirty="0" err="1" smtClean="0"/>
              <a:t>waitlisters</a:t>
            </a:r>
            <a:r>
              <a:rPr lang="en-US" sz="2800" dirty="0" smtClean="0"/>
              <a:t>.</a:t>
            </a:r>
            <a:br>
              <a:rPr lang="en-US" sz="2800" dirty="0" smtClean="0"/>
            </a:br>
            <a:endParaRPr lang="en-US" sz="800" dirty="0" smtClean="0"/>
          </a:p>
          <a:p>
            <a:pPr lvl="1"/>
            <a:r>
              <a:rPr lang="en-US" sz="2800" b="1" dirty="0" smtClean="0"/>
              <a:t>Lowering Enrollment Max </a:t>
            </a:r>
            <a:r>
              <a:rPr lang="en-US" sz="2800" dirty="0" smtClean="0"/>
              <a:t>when there is a pending notification will prevent the notified student(s) from registering.</a:t>
            </a:r>
            <a:br>
              <a:rPr lang="en-US" sz="2800" dirty="0" smtClean="0"/>
            </a:br>
            <a:endParaRPr lang="en-US" sz="900" dirty="0" smtClean="0"/>
          </a:p>
          <a:p>
            <a:pPr lvl="1"/>
            <a:r>
              <a:rPr lang="en-US" sz="2800" dirty="0" smtClean="0"/>
              <a:t>When </a:t>
            </a:r>
            <a:r>
              <a:rPr lang="en-US" sz="2800" b="1" dirty="0" smtClean="0"/>
              <a:t>cancelling a WL class</a:t>
            </a:r>
            <a:r>
              <a:rPr lang="en-US" sz="2800" dirty="0" smtClean="0"/>
              <a:t>, remove the </a:t>
            </a:r>
            <a:r>
              <a:rPr lang="en-US" sz="2800" dirty="0" err="1" smtClean="0"/>
              <a:t>waitlisters</a:t>
            </a:r>
            <a:r>
              <a:rPr lang="en-US" sz="2800" dirty="0" smtClean="0"/>
              <a:t> </a:t>
            </a:r>
            <a:r>
              <a:rPr lang="en-US" sz="2800" b="1" dirty="0" smtClean="0"/>
              <a:t>FIRST</a:t>
            </a:r>
            <a:r>
              <a:rPr lang="en-US" sz="2800" dirty="0" smtClean="0"/>
              <a:t>.</a:t>
            </a:r>
          </a:p>
        </p:txBody>
      </p:sp>
      <p:sp>
        <p:nvSpPr>
          <p:cNvPr id="7" name="Date Placeholder 6"/>
          <p:cNvSpPr>
            <a:spLocks noGrp="1"/>
          </p:cNvSpPr>
          <p:nvPr>
            <p:ph type="dt" sz="half" idx="10"/>
          </p:nvPr>
        </p:nvSpPr>
        <p:spPr/>
        <p:txBody>
          <a:bodyPr/>
          <a:lstStyle/>
          <a:p>
            <a:r>
              <a:rPr lang="en-US" smtClean="0"/>
              <a:t>Revised 01192017</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505200"/>
            <a:ext cx="7772400" cy="2263775"/>
          </a:xfrm>
        </p:spPr>
        <p:txBody>
          <a:bodyPr>
            <a:normAutofit/>
          </a:bodyPr>
          <a:lstStyle/>
          <a:p>
            <a:r>
              <a:rPr lang="en-US" dirty="0" smtClean="0"/>
              <a:t>Student view of waitlisting</a:t>
            </a:r>
            <a:endParaRPr lang="en-US" dirty="0"/>
          </a:p>
        </p:txBody>
      </p:sp>
      <p:sp>
        <p:nvSpPr>
          <p:cNvPr id="6" name="Date Placeholder 5"/>
          <p:cNvSpPr>
            <a:spLocks noGrp="1"/>
          </p:cNvSpPr>
          <p:nvPr>
            <p:ph type="dt" sz="half" idx="10"/>
          </p:nvPr>
        </p:nvSpPr>
        <p:spPr/>
        <p:txBody>
          <a:bodyPr/>
          <a:lstStyle/>
          <a:p>
            <a:r>
              <a:rPr lang="en-US" smtClean="0"/>
              <a:t>Revised 01192017</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Waitlist Schedule Changes</a:t>
            </a:r>
            <a:endParaRPr lang="en-US" dirty="0"/>
          </a:p>
        </p:txBody>
      </p:sp>
      <p:pic>
        <p:nvPicPr>
          <p:cNvPr id="1026" name="Picture 2" descr="C:\Documents and Settings\sse654\Desktop\Copy of WL Schedule 3.bmp"/>
          <p:cNvPicPr>
            <a:picLocks noChangeAspect="1" noChangeArrowheads="1"/>
          </p:cNvPicPr>
          <p:nvPr/>
        </p:nvPicPr>
        <p:blipFill>
          <a:blip r:embed="rId2" cstate="print"/>
          <a:stretch>
            <a:fillRect/>
          </a:stretch>
        </p:blipFill>
        <p:spPr bwMode="auto">
          <a:xfrm>
            <a:off x="304800" y="2133600"/>
            <a:ext cx="8602938" cy="1371600"/>
          </a:xfrm>
          <a:prstGeom prst="rect">
            <a:avLst/>
          </a:prstGeom>
          <a:noFill/>
          <a:ln>
            <a:noFill/>
          </a:ln>
        </p:spPr>
      </p:pic>
      <p:sp>
        <p:nvSpPr>
          <p:cNvPr id="6" name="Rectangle 5"/>
          <p:cNvSpPr/>
          <p:nvPr/>
        </p:nvSpPr>
        <p:spPr>
          <a:xfrm>
            <a:off x="533400" y="3733800"/>
            <a:ext cx="8153400" cy="1569660"/>
          </a:xfrm>
          <a:prstGeom prst="rect">
            <a:avLst/>
          </a:prstGeom>
        </p:spPr>
        <p:txBody>
          <a:bodyPr wrap="square">
            <a:spAutoFit/>
          </a:bodyPr>
          <a:lstStyle/>
          <a:p>
            <a:r>
              <a:rPr lang="en-US" sz="2400" b="1" dirty="0" smtClean="0"/>
              <a:t>Lowering Enrollment Max </a:t>
            </a:r>
            <a:r>
              <a:rPr lang="en-US" sz="2400" dirty="0" smtClean="0"/>
              <a:t>can also show up as negative availability on the class schedule. Anyone on the waitlist will have to wait until availability is positive again before they have the chance to be offered a seat. </a:t>
            </a:r>
            <a:endParaRPr lang="en-US" sz="2400" dirty="0"/>
          </a:p>
        </p:txBody>
      </p:sp>
      <p:sp>
        <p:nvSpPr>
          <p:cNvPr id="7" name="Rectangle 6"/>
          <p:cNvSpPr/>
          <p:nvPr/>
        </p:nvSpPr>
        <p:spPr>
          <a:xfrm>
            <a:off x="7543800" y="2971800"/>
            <a:ext cx="1371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7"/>
          <p:cNvSpPr>
            <a:spLocks noGrp="1"/>
          </p:cNvSpPr>
          <p:nvPr>
            <p:ph type="dt" sz="half" idx="10"/>
          </p:nvPr>
        </p:nvSpPr>
        <p:spPr/>
        <p:txBody>
          <a:bodyPr/>
          <a:lstStyle/>
          <a:p>
            <a:r>
              <a:rPr lang="en-US" smtClean="0"/>
              <a:t>Revised 01192017</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505200"/>
            <a:ext cx="7772400" cy="2263775"/>
          </a:xfrm>
        </p:spPr>
        <p:txBody>
          <a:bodyPr>
            <a:normAutofit/>
          </a:bodyPr>
          <a:lstStyle/>
          <a:p>
            <a:r>
              <a:rPr lang="en-US" dirty="0" smtClean="0"/>
              <a:t>Staff view of Waitlisting –</a:t>
            </a:r>
            <a:br>
              <a:rPr lang="en-US" dirty="0" smtClean="0"/>
            </a:br>
            <a:r>
              <a:rPr lang="en-US" dirty="0" smtClean="0"/>
              <a:t>Registration</a:t>
            </a:r>
            <a:endParaRPr lang="en-US" dirty="0"/>
          </a:p>
        </p:txBody>
      </p:sp>
      <p:sp>
        <p:nvSpPr>
          <p:cNvPr id="6" name="Date Placeholder 5"/>
          <p:cNvSpPr>
            <a:spLocks noGrp="1"/>
          </p:cNvSpPr>
          <p:nvPr>
            <p:ph type="dt" sz="half" idx="10"/>
          </p:nvPr>
        </p:nvSpPr>
        <p:spPr/>
        <p:txBody>
          <a:bodyPr/>
          <a:lstStyle/>
          <a:p>
            <a:r>
              <a:rPr lang="en-US" smtClean="0"/>
              <a:t>Revised 01192017</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Waitlist Enrollment</a:t>
            </a:r>
            <a:endParaRPr lang="en-US" dirty="0"/>
          </a:p>
        </p:txBody>
      </p:sp>
      <p:pic>
        <p:nvPicPr>
          <p:cNvPr id="4098" name="Picture 2" descr="C:\Documents and Settings\sse654\Desktop\Waitlisting\WL How Tos\ESC WL\SSASECT EDIT.bmp"/>
          <p:cNvPicPr>
            <a:picLocks noChangeAspect="1" noChangeArrowheads="1"/>
          </p:cNvPicPr>
          <p:nvPr/>
        </p:nvPicPr>
        <p:blipFill>
          <a:blip r:embed="rId2" cstate="print"/>
          <a:srcRect b="37066"/>
          <a:stretch>
            <a:fillRect/>
          </a:stretch>
        </p:blipFill>
        <p:spPr bwMode="auto">
          <a:xfrm>
            <a:off x="380999" y="1219200"/>
            <a:ext cx="7480378" cy="3352800"/>
          </a:xfrm>
          <a:prstGeom prst="rect">
            <a:avLst/>
          </a:prstGeom>
          <a:noFill/>
          <a:ln w="12700">
            <a:solidFill>
              <a:schemeClr val="accent1"/>
            </a:solidFill>
          </a:ln>
        </p:spPr>
      </p:pic>
      <p:pic>
        <p:nvPicPr>
          <p:cNvPr id="6" name="Picture 2" descr="C:\Documents and Settings\sse654\Desktop\Waitlisting\WL How Tos\ESC WL\SSASECT EDIT.bmp"/>
          <p:cNvPicPr>
            <a:picLocks noChangeAspect="1" noChangeArrowheads="1"/>
          </p:cNvPicPr>
          <p:nvPr/>
        </p:nvPicPr>
        <p:blipFill>
          <a:blip r:embed="rId3" cstate="print"/>
          <a:stretch>
            <a:fillRect/>
          </a:stretch>
        </p:blipFill>
        <p:spPr bwMode="auto">
          <a:xfrm>
            <a:off x="775905" y="4191000"/>
            <a:ext cx="8134664" cy="2255969"/>
          </a:xfrm>
          <a:prstGeom prst="rect">
            <a:avLst/>
          </a:prstGeom>
          <a:noFill/>
          <a:ln w="12700">
            <a:solidFill>
              <a:schemeClr val="accent1"/>
            </a:solidFill>
          </a:ln>
        </p:spPr>
      </p:pic>
      <p:sp>
        <p:nvSpPr>
          <p:cNvPr id="7" name="Rectangle 6"/>
          <p:cNvSpPr/>
          <p:nvPr/>
        </p:nvSpPr>
        <p:spPr>
          <a:xfrm>
            <a:off x="5410200" y="6096000"/>
            <a:ext cx="31242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4038600" y="1524000"/>
            <a:ext cx="4953000" cy="2971800"/>
          </a:xfrm>
          <a:solidFill>
            <a:schemeClr val="bg1">
              <a:alpha val="93000"/>
            </a:schemeClr>
          </a:solidFill>
          <a:ln w="15875">
            <a:solidFill>
              <a:schemeClr val="tx2">
                <a:lumMod val="75000"/>
              </a:schemeClr>
            </a:solidFill>
          </a:ln>
        </p:spPr>
        <p:txBody>
          <a:bodyPr>
            <a:normAutofit/>
          </a:bodyPr>
          <a:lstStyle/>
          <a:p>
            <a:pPr>
              <a:buNone/>
            </a:pPr>
            <a:r>
              <a:rPr lang="en-US" b="1" dirty="0" smtClean="0"/>
              <a:t>To Check Current WL Enrollment</a:t>
            </a:r>
          </a:p>
          <a:p>
            <a:r>
              <a:rPr lang="en-US" b="1" dirty="0" smtClean="0"/>
              <a:t>SSASECT</a:t>
            </a:r>
          </a:p>
          <a:p>
            <a:pPr lvl="1"/>
            <a:r>
              <a:rPr lang="en-US" b="1" i="1" dirty="0" smtClean="0"/>
              <a:t>Section Enrollment Information </a:t>
            </a:r>
            <a:r>
              <a:rPr lang="en-US" dirty="0" smtClean="0"/>
              <a:t>tab</a:t>
            </a:r>
          </a:p>
          <a:p>
            <a:pPr lvl="1"/>
            <a:r>
              <a:rPr lang="en-US" dirty="0" smtClean="0"/>
              <a:t>Waitlist fields</a:t>
            </a:r>
          </a:p>
          <a:p>
            <a:r>
              <a:rPr lang="en-US" dirty="0" smtClean="0"/>
              <a:t>Also viewable in </a:t>
            </a:r>
            <a:r>
              <a:rPr lang="en-US" b="1" dirty="0" smtClean="0"/>
              <a:t>SSASECQ</a:t>
            </a:r>
          </a:p>
        </p:txBody>
      </p:sp>
      <p:sp>
        <p:nvSpPr>
          <p:cNvPr id="9" name="Date Placeholder 8"/>
          <p:cNvSpPr>
            <a:spLocks noGrp="1"/>
          </p:cNvSpPr>
          <p:nvPr>
            <p:ph type="dt" sz="half" idx="10"/>
          </p:nvPr>
        </p:nvSpPr>
        <p:spPr/>
        <p:txBody>
          <a:bodyPr/>
          <a:lstStyle/>
          <a:p>
            <a:r>
              <a:rPr lang="en-US" smtClean="0"/>
              <a:t>Revised 01192017</a:t>
            </a:r>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Checking Status of Waitlist</a:t>
            </a:r>
            <a:endParaRPr lang="en-US" dirty="0"/>
          </a:p>
        </p:txBody>
      </p:sp>
      <p:sp>
        <p:nvSpPr>
          <p:cNvPr id="3" name="Content Placeholder 2"/>
          <p:cNvSpPr>
            <a:spLocks noGrp="1"/>
          </p:cNvSpPr>
          <p:nvPr>
            <p:ph idx="1"/>
          </p:nvPr>
        </p:nvSpPr>
        <p:spPr>
          <a:xfrm>
            <a:off x="457200" y="3962400"/>
            <a:ext cx="8153400" cy="2697163"/>
          </a:xfrm>
        </p:spPr>
        <p:txBody>
          <a:bodyPr>
            <a:normAutofit lnSpcReduction="10000"/>
          </a:bodyPr>
          <a:lstStyle/>
          <a:p>
            <a:r>
              <a:rPr lang="en-US" sz="2800" b="1" dirty="0" smtClean="0"/>
              <a:t>SFAWLPR</a:t>
            </a:r>
            <a:r>
              <a:rPr lang="en-US" sz="2800" dirty="0" smtClean="0"/>
              <a:t> – </a:t>
            </a:r>
            <a:r>
              <a:rPr lang="en-US" sz="2800" b="1" i="1" dirty="0" smtClean="0"/>
              <a:t>Waitlist Priority Management</a:t>
            </a:r>
          </a:p>
          <a:p>
            <a:pPr lvl="1"/>
            <a:r>
              <a:rPr lang="en-US" sz="2400" dirty="0" smtClean="0"/>
              <a:t>Shows where a student is on the waitlist for a CRN, provided they have NOT been notified and the class is NOT cross listed.</a:t>
            </a:r>
          </a:p>
          <a:p>
            <a:pPr lvl="1"/>
            <a:r>
              <a:rPr lang="en-US" sz="2400" dirty="0" smtClean="0"/>
              <a:t>The smaller the number in </a:t>
            </a:r>
            <a:r>
              <a:rPr lang="en-US" sz="2400" b="1" dirty="0" smtClean="0"/>
              <a:t>Waitlist Priority</a:t>
            </a:r>
            <a:r>
              <a:rPr lang="en-US" sz="2400" dirty="0" smtClean="0"/>
              <a:t>, the closer to the top of the list they are.</a:t>
            </a:r>
          </a:p>
          <a:p>
            <a:pPr lvl="1"/>
            <a:r>
              <a:rPr lang="en-US" sz="2400" dirty="0" smtClean="0"/>
              <a:t>Priority is not necessarily consecutive.</a:t>
            </a:r>
          </a:p>
          <a:p>
            <a:pPr lvl="0"/>
            <a:endParaRPr lang="en-US" dirty="0" smtClean="0"/>
          </a:p>
          <a:p>
            <a:pPr lvl="0">
              <a:buNone/>
            </a:pPr>
            <a:endParaRPr lang="en-US" dirty="0" smtClean="0"/>
          </a:p>
        </p:txBody>
      </p:sp>
      <p:pic>
        <p:nvPicPr>
          <p:cNvPr id="4" name="Picture 3" descr="SFAWLPR.JPG"/>
          <p:cNvPicPr/>
          <p:nvPr/>
        </p:nvPicPr>
        <p:blipFill>
          <a:blip r:embed="rId2" cstate="print"/>
          <a:stretch>
            <a:fillRect/>
          </a:stretch>
        </p:blipFill>
        <p:spPr>
          <a:xfrm>
            <a:off x="990600" y="1371600"/>
            <a:ext cx="6934200" cy="2532943"/>
          </a:xfrm>
          <a:prstGeom prst="rect">
            <a:avLst/>
          </a:prstGeom>
        </p:spPr>
      </p:pic>
      <p:sp>
        <p:nvSpPr>
          <p:cNvPr id="5" name="Rectangle 4"/>
          <p:cNvSpPr/>
          <p:nvPr/>
        </p:nvSpPr>
        <p:spPr>
          <a:xfrm>
            <a:off x="5105400" y="2514600"/>
            <a:ext cx="609600" cy="1447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Checking Status of Waitlist</a:t>
            </a:r>
            <a:endParaRPr lang="en-US" dirty="0"/>
          </a:p>
        </p:txBody>
      </p:sp>
      <p:sp>
        <p:nvSpPr>
          <p:cNvPr id="3" name="Content Placeholder 2"/>
          <p:cNvSpPr>
            <a:spLocks noGrp="1"/>
          </p:cNvSpPr>
          <p:nvPr>
            <p:ph idx="1"/>
          </p:nvPr>
        </p:nvSpPr>
        <p:spPr>
          <a:xfrm>
            <a:off x="457200" y="4953000"/>
            <a:ext cx="8382000" cy="1706563"/>
          </a:xfrm>
        </p:spPr>
        <p:txBody>
          <a:bodyPr>
            <a:normAutofit/>
          </a:bodyPr>
          <a:lstStyle/>
          <a:p>
            <a:r>
              <a:rPr lang="en-US" sz="2800" b="1" dirty="0" smtClean="0"/>
              <a:t>SFAXWLP – Cross List Waitlist Priority Management</a:t>
            </a:r>
          </a:p>
          <a:p>
            <a:pPr lvl="1"/>
            <a:r>
              <a:rPr lang="en-US" sz="2400" dirty="0" smtClean="0"/>
              <a:t>Similar to SFAWLPR: shows where a student is on the waitlist for a CRN, provided they have NOT been notified and the class IS cross listed.</a:t>
            </a:r>
            <a:endParaRPr lang="en-US" dirty="0" smtClean="0"/>
          </a:p>
        </p:txBody>
      </p:sp>
      <p:pic>
        <p:nvPicPr>
          <p:cNvPr id="6" name="Picture 2" descr="C:\Documents and Settings\sse654\Desktop\WL How Tos\Copy of Add Drop Classes Successful Waitlist.bmp"/>
          <p:cNvPicPr>
            <a:picLocks noChangeAspect="1" noChangeArrowheads="1"/>
          </p:cNvPicPr>
          <p:nvPr/>
        </p:nvPicPr>
        <p:blipFill>
          <a:blip r:embed="rId2" cstate="print"/>
          <a:stretch>
            <a:fillRect/>
          </a:stretch>
        </p:blipFill>
        <p:spPr bwMode="auto">
          <a:xfrm>
            <a:off x="609600" y="1676400"/>
            <a:ext cx="7881258" cy="3048000"/>
          </a:xfrm>
          <a:prstGeom prst="rect">
            <a:avLst/>
          </a:prstGeom>
          <a:noFill/>
          <a:ln>
            <a:solidFill>
              <a:schemeClr val="accent1"/>
            </a:solidFill>
          </a:ln>
        </p:spPr>
      </p:pic>
      <p:sp>
        <p:nvSpPr>
          <p:cNvPr id="5" name="Rectangle 4"/>
          <p:cNvSpPr/>
          <p:nvPr/>
        </p:nvSpPr>
        <p:spPr>
          <a:xfrm>
            <a:off x="5715000" y="3048000"/>
            <a:ext cx="762000" cy="1371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Checking Status of Waitlist</a:t>
            </a:r>
            <a:endParaRPr lang="en-US" dirty="0"/>
          </a:p>
        </p:txBody>
      </p:sp>
      <p:sp>
        <p:nvSpPr>
          <p:cNvPr id="3" name="Content Placeholder 2"/>
          <p:cNvSpPr>
            <a:spLocks noGrp="1"/>
          </p:cNvSpPr>
          <p:nvPr>
            <p:ph idx="1"/>
          </p:nvPr>
        </p:nvSpPr>
        <p:spPr>
          <a:xfrm>
            <a:off x="304800" y="1447800"/>
            <a:ext cx="8382000" cy="1706563"/>
          </a:xfrm>
        </p:spPr>
        <p:txBody>
          <a:bodyPr>
            <a:normAutofit/>
          </a:bodyPr>
          <a:lstStyle/>
          <a:p>
            <a:r>
              <a:rPr lang="en-US" sz="2800" b="1" dirty="0" smtClean="0"/>
              <a:t>SFAXWLP – Cross List Waitlist Priority Management</a:t>
            </a:r>
          </a:p>
          <a:p>
            <a:pPr lvl="1"/>
            <a:r>
              <a:rPr lang="en-US" sz="2400" dirty="0" smtClean="0"/>
              <a:t>Start with SFAWLPR. If the class is cross listed, you will be notified at the bottom of the screen; it will also tell you the Cross List Group Identifier, for use on SFAXWLP. </a:t>
            </a:r>
            <a:endParaRPr lang="en-US" dirty="0" smtClean="0"/>
          </a:p>
        </p:txBody>
      </p:sp>
      <p:pic>
        <p:nvPicPr>
          <p:cNvPr id="7" name="Picture 2" descr="C:\Documents and Settings\sse654\Desktop\WL How Tos\Copy of Add Drop Classes Successful Waitlist.bmp"/>
          <p:cNvPicPr>
            <a:picLocks noChangeAspect="1" noChangeArrowheads="1"/>
          </p:cNvPicPr>
          <p:nvPr/>
        </p:nvPicPr>
        <p:blipFill>
          <a:blip r:embed="rId2" cstate="print"/>
          <a:stretch>
            <a:fillRect/>
          </a:stretch>
        </p:blipFill>
        <p:spPr bwMode="auto">
          <a:xfrm>
            <a:off x="214448" y="3124200"/>
            <a:ext cx="6221704" cy="2131192"/>
          </a:xfrm>
          <a:prstGeom prst="rect">
            <a:avLst/>
          </a:prstGeom>
          <a:noFill/>
          <a:ln>
            <a:solidFill>
              <a:schemeClr val="accent1"/>
            </a:solidFill>
          </a:ln>
        </p:spPr>
      </p:pic>
      <p:pic>
        <p:nvPicPr>
          <p:cNvPr id="8" name="Picture 2" descr="C:\Documents and Settings\sse654\Desktop\WL How Tos\Copy of Add Drop Classes Successful Waitlist.bmp"/>
          <p:cNvPicPr>
            <a:picLocks noChangeAspect="1" noChangeArrowheads="1"/>
          </p:cNvPicPr>
          <p:nvPr/>
        </p:nvPicPr>
        <p:blipFill>
          <a:blip r:embed="rId3" cstate="print"/>
          <a:stretch>
            <a:fillRect/>
          </a:stretch>
        </p:blipFill>
        <p:spPr bwMode="auto">
          <a:xfrm>
            <a:off x="3657600" y="4495800"/>
            <a:ext cx="5319848" cy="2057400"/>
          </a:xfrm>
          <a:prstGeom prst="rect">
            <a:avLst/>
          </a:prstGeom>
          <a:noFill/>
          <a:ln>
            <a:solidFill>
              <a:schemeClr val="accent1"/>
            </a:solidFill>
          </a:ln>
        </p:spPr>
      </p:pic>
      <p:sp>
        <p:nvSpPr>
          <p:cNvPr id="9" name="Rectangle 8"/>
          <p:cNvSpPr/>
          <p:nvPr/>
        </p:nvSpPr>
        <p:spPr>
          <a:xfrm>
            <a:off x="138248" y="4876800"/>
            <a:ext cx="3443152"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hape 9"/>
          <p:cNvCxnSpPr>
            <a:stCxn id="9" idx="2"/>
            <a:endCxn id="8" idx="1"/>
          </p:cNvCxnSpPr>
          <p:nvPr/>
        </p:nvCxnSpPr>
        <p:spPr>
          <a:xfrm rot="16200000" flipH="1">
            <a:off x="2587262" y="4454162"/>
            <a:ext cx="342900" cy="1797776"/>
          </a:xfrm>
          <a:prstGeom prst="bentConnector2">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239000" y="5105400"/>
            <a:ext cx="304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Checking Status of Waitlist</a:t>
            </a:r>
            <a:endParaRPr lang="en-US" dirty="0"/>
          </a:p>
        </p:txBody>
      </p:sp>
      <p:pic>
        <p:nvPicPr>
          <p:cNvPr id="5" name="Picture 4" descr="SFIWLNT.JPG"/>
          <p:cNvPicPr/>
          <p:nvPr/>
        </p:nvPicPr>
        <p:blipFill>
          <a:blip r:embed="rId3" cstate="print"/>
          <a:srcRect b="22535"/>
          <a:stretch>
            <a:fillRect/>
          </a:stretch>
        </p:blipFill>
        <p:spPr>
          <a:xfrm>
            <a:off x="762000" y="3200400"/>
            <a:ext cx="7924800" cy="3130640"/>
          </a:xfrm>
          <a:prstGeom prst="rect">
            <a:avLst/>
          </a:prstGeom>
          <a:ln>
            <a:solidFill>
              <a:schemeClr val="accent1"/>
            </a:solidFill>
          </a:ln>
        </p:spPr>
      </p:pic>
      <p:sp>
        <p:nvSpPr>
          <p:cNvPr id="3" name="Content Placeholder 2"/>
          <p:cNvSpPr>
            <a:spLocks noGrp="1"/>
          </p:cNvSpPr>
          <p:nvPr>
            <p:ph idx="1"/>
          </p:nvPr>
        </p:nvSpPr>
        <p:spPr>
          <a:xfrm>
            <a:off x="228600" y="1219201"/>
            <a:ext cx="8686800" cy="2438400"/>
          </a:xfrm>
          <a:noFill/>
        </p:spPr>
        <p:txBody>
          <a:bodyPr>
            <a:normAutofit/>
          </a:bodyPr>
          <a:lstStyle/>
          <a:p>
            <a:r>
              <a:rPr lang="en-US" sz="2400" b="1" dirty="0" smtClean="0"/>
              <a:t>SFIWLNT – Waitlist Notification Query</a:t>
            </a:r>
          </a:p>
          <a:p>
            <a:pPr lvl="1"/>
            <a:r>
              <a:rPr lang="en-US" sz="1800" dirty="0" smtClean="0"/>
              <a:t>Shows if a notification has been sent for a student on a waitlist, the current waitlist status, and the notification expiration date/time.</a:t>
            </a:r>
          </a:p>
          <a:p>
            <a:pPr lvl="1"/>
            <a:r>
              <a:rPr lang="en-US" sz="1800" dirty="0" smtClean="0"/>
              <a:t>“Dropped” waitlist status can mean the student dropped from the waitlist after being notified, or the notification expired and removed.</a:t>
            </a:r>
          </a:p>
          <a:p>
            <a:pPr lvl="1"/>
            <a:r>
              <a:rPr lang="en-US" sz="1800" dirty="0" smtClean="0"/>
              <a:t>Priority is not necessarily consecutive &amp; </a:t>
            </a:r>
            <a:r>
              <a:rPr lang="en-US" sz="1800" b="1" i="1" dirty="0" smtClean="0"/>
              <a:t>does not </a:t>
            </a:r>
            <a:r>
              <a:rPr lang="en-US" sz="1800" dirty="0" smtClean="0"/>
              <a:t>relate to Priority in other forms.</a:t>
            </a:r>
            <a:endParaRPr lang="en-US" dirty="0" smtClean="0"/>
          </a:p>
          <a:p>
            <a:pPr lvl="0">
              <a:buNone/>
            </a:pPr>
            <a:endParaRPr lang="en-US" dirty="0" smtClean="0"/>
          </a:p>
        </p:txBody>
      </p:sp>
      <p:sp>
        <p:nvSpPr>
          <p:cNvPr id="6" name="Rectangle 5"/>
          <p:cNvSpPr/>
          <p:nvPr/>
        </p:nvSpPr>
        <p:spPr>
          <a:xfrm>
            <a:off x="5715000" y="4876800"/>
            <a:ext cx="609600" cy="1600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05200" y="4876800"/>
            <a:ext cx="381000" cy="1600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934200" y="4876800"/>
            <a:ext cx="1219200" cy="1600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Student Status on Waitlist</a:t>
            </a:r>
            <a:endParaRPr lang="en-US" dirty="0"/>
          </a:p>
        </p:txBody>
      </p:sp>
      <p:sp>
        <p:nvSpPr>
          <p:cNvPr id="3" name="Content Placeholder 2"/>
          <p:cNvSpPr>
            <a:spLocks noGrp="1"/>
          </p:cNvSpPr>
          <p:nvPr>
            <p:ph idx="1"/>
          </p:nvPr>
        </p:nvSpPr>
        <p:spPr>
          <a:xfrm>
            <a:off x="457200" y="1523999"/>
            <a:ext cx="8229600" cy="1143001"/>
          </a:xfrm>
        </p:spPr>
        <p:txBody>
          <a:bodyPr>
            <a:normAutofit/>
          </a:bodyPr>
          <a:lstStyle/>
          <a:p>
            <a:r>
              <a:rPr lang="en-US" sz="2400" b="1" dirty="0" smtClean="0"/>
              <a:t>SFASTCA – Student Course Registration Audit</a:t>
            </a:r>
          </a:p>
          <a:p>
            <a:pPr lvl="1"/>
            <a:r>
              <a:rPr lang="en-US" sz="2000" dirty="0" smtClean="0"/>
              <a:t>Shows waitlist error during registration</a:t>
            </a:r>
          </a:p>
        </p:txBody>
      </p:sp>
      <p:pic>
        <p:nvPicPr>
          <p:cNvPr id="5" name="Picture 4" descr="SFIWLNT.JPG"/>
          <p:cNvPicPr/>
          <p:nvPr/>
        </p:nvPicPr>
        <p:blipFill>
          <a:blip r:embed="rId2" cstate="print"/>
          <a:stretch>
            <a:fillRect/>
          </a:stretch>
        </p:blipFill>
        <p:spPr>
          <a:xfrm>
            <a:off x="533400" y="2590800"/>
            <a:ext cx="8077200" cy="3505200"/>
          </a:xfrm>
          <a:prstGeom prst="rect">
            <a:avLst/>
          </a:prstGeom>
        </p:spPr>
      </p:pic>
      <p:sp>
        <p:nvSpPr>
          <p:cNvPr id="6" name="Rectangle 5"/>
          <p:cNvSpPr/>
          <p:nvPr/>
        </p:nvSpPr>
        <p:spPr>
          <a:xfrm>
            <a:off x="3048000" y="4953000"/>
            <a:ext cx="19812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Student Status on Waitlist</a:t>
            </a:r>
            <a:endParaRPr lang="en-US" dirty="0"/>
          </a:p>
        </p:txBody>
      </p:sp>
      <p:sp>
        <p:nvSpPr>
          <p:cNvPr id="3" name="Content Placeholder 2"/>
          <p:cNvSpPr>
            <a:spLocks noGrp="1"/>
          </p:cNvSpPr>
          <p:nvPr>
            <p:ph idx="1"/>
          </p:nvPr>
        </p:nvSpPr>
        <p:spPr>
          <a:xfrm>
            <a:off x="457200" y="1523999"/>
            <a:ext cx="8229600" cy="1219201"/>
          </a:xfrm>
        </p:spPr>
        <p:txBody>
          <a:bodyPr>
            <a:normAutofit/>
          </a:bodyPr>
          <a:lstStyle/>
          <a:p>
            <a:r>
              <a:rPr lang="en-US" sz="2400" b="1" dirty="0" smtClean="0"/>
              <a:t>SFASTCA – Student Course Registration Audit</a:t>
            </a:r>
          </a:p>
          <a:p>
            <a:pPr lvl="1"/>
            <a:r>
              <a:rPr lang="en-US" sz="2000" dirty="0" smtClean="0"/>
              <a:t>Shows if waitlist registration removed due to expired notification</a:t>
            </a:r>
          </a:p>
        </p:txBody>
      </p:sp>
      <p:pic>
        <p:nvPicPr>
          <p:cNvPr id="5" name="Picture 4" descr="SFIWLNT.JPG"/>
          <p:cNvPicPr/>
          <p:nvPr/>
        </p:nvPicPr>
        <p:blipFill>
          <a:blip r:embed="rId2" cstate="print"/>
          <a:stretch>
            <a:fillRect/>
          </a:stretch>
        </p:blipFill>
        <p:spPr>
          <a:xfrm>
            <a:off x="1143000" y="2438400"/>
            <a:ext cx="6833043" cy="4114800"/>
          </a:xfrm>
          <a:prstGeom prst="rect">
            <a:avLst/>
          </a:prstGeom>
        </p:spPr>
      </p:pic>
      <p:sp>
        <p:nvSpPr>
          <p:cNvPr id="6" name="Rectangle 5"/>
          <p:cNvSpPr/>
          <p:nvPr/>
        </p:nvSpPr>
        <p:spPr>
          <a:xfrm>
            <a:off x="3276600" y="4343400"/>
            <a:ext cx="22860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Waitlisting by Staff</a:t>
            </a:r>
            <a:endParaRPr lang="en-US" dirty="0"/>
          </a:p>
        </p:txBody>
      </p:sp>
      <p:sp>
        <p:nvSpPr>
          <p:cNvPr id="3" name="Content Placeholder 2"/>
          <p:cNvSpPr>
            <a:spLocks noGrp="1"/>
          </p:cNvSpPr>
          <p:nvPr>
            <p:ph idx="1"/>
          </p:nvPr>
        </p:nvSpPr>
        <p:spPr>
          <a:xfrm>
            <a:off x="457200" y="5257800"/>
            <a:ext cx="8229600" cy="1401763"/>
          </a:xfrm>
        </p:spPr>
        <p:txBody>
          <a:bodyPr>
            <a:normAutofit fontScale="92500" lnSpcReduction="10000"/>
          </a:bodyPr>
          <a:lstStyle/>
          <a:p>
            <a:pPr lvl="0"/>
            <a:r>
              <a:rPr lang="en-US" dirty="0" smtClean="0"/>
              <a:t>Waitlisted classes will appear in SFAREGS</a:t>
            </a:r>
          </a:p>
          <a:p>
            <a:pPr lvl="1"/>
            <a:r>
              <a:rPr lang="en-US" dirty="0" smtClean="0"/>
              <a:t>Look like a non-credit registration</a:t>
            </a:r>
          </a:p>
          <a:p>
            <a:pPr lvl="1"/>
            <a:r>
              <a:rPr lang="en-US" dirty="0" smtClean="0"/>
              <a:t>New “WL” status code </a:t>
            </a:r>
            <a:r>
              <a:rPr lang="en-US" sz="1700" i="1" dirty="0" smtClean="0"/>
              <a:t>(available only while WL turned on)</a:t>
            </a:r>
            <a:endParaRPr lang="en-US" i="1" dirty="0" smtClean="0"/>
          </a:p>
          <a:p>
            <a:pPr lvl="0">
              <a:buNone/>
            </a:pPr>
            <a:endParaRPr lang="en-US" dirty="0" smtClean="0"/>
          </a:p>
        </p:txBody>
      </p:sp>
      <p:pic>
        <p:nvPicPr>
          <p:cNvPr id="4" name="Picture 3" descr="SFAREGS 1.JPG"/>
          <p:cNvPicPr/>
          <p:nvPr/>
        </p:nvPicPr>
        <p:blipFill>
          <a:blip r:embed="rId2" cstate="print"/>
          <a:stretch>
            <a:fillRect/>
          </a:stretch>
        </p:blipFill>
        <p:spPr>
          <a:xfrm>
            <a:off x="1512537" y="1257935"/>
            <a:ext cx="5955063" cy="399986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30" t="65583" r="4101" b="10775"/>
          <a:stretch/>
        </p:blipFill>
        <p:spPr bwMode="auto">
          <a:xfrm>
            <a:off x="152400" y="3656561"/>
            <a:ext cx="8839200" cy="1389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Waitlisting on the Schedule</a:t>
            </a:r>
            <a:endParaRPr lang="en-US" dirty="0"/>
          </a:p>
        </p:txBody>
      </p:sp>
      <p:sp>
        <p:nvSpPr>
          <p:cNvPr id="3" name="Content Placeholder 2"/>
          <p:cNvSpPr>
            <a:spLocks noGrp="1"/>
          </p:cNvSpPr>
          <p:nvPr>
            <p:ph sz="half" idx="1"/>
          </p:nvPr>
        </p:nvSpPr>
        <p:spPr>
          <a:xfrm>
            <a:off x="228600" y="1905000"/>
            <a:ext cx="8686800" cy="1096963"/>
          </a:xfrm>
        </p:spPr>
        <p:txBody>
          <a:bodyPr/>
          <a:lstStyle/>
          <a:p>
            <a:pPr marL="0" indent="0" algn="ctr">
              <a:buNone/>
            </a:pPr>
            <a:r>
              <a:rPr lang="en-US" dirty="0" smtClean="0"/>
              <a:t>Waitlisted Classes are indicated at the time of attempted registration or in the </a:t>
            </a:r>
            <a:r>
              <a:rPr lang="en-US" b="1" dirty="0" smtClean="0"/>
              <a:t>Schedule of Classes</a:t>
            </a:r>
            <a:r>
              <a:rPr lang="en-US" dirty="0" smtClean="0"/>
              <a:t>.</a:t>
            </a:r>
            <a:endParaRPr lang="en-US" dirty="0"/>
          </a:p>
        </p:txBody>
      </p:sp>
      <p:sp>
        <p:nvSpPr>
          <p:cNvPr id="6" name="Rectangle 5"/>
          <p:cNvSpPr/>
          <p:nvPr/>
        </p:nvSpPr>
        <p:spPr>
          <a:xfrm>
            <a:off x="8763000" y="3656560"/>
            <a:ext cx="228600" cy="1372639"/>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773615" y="3886200"/>
            <a:ext cx="762000" cy="2286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descr="Copy of Schedule LIVE.bmp"/>
          <p:cNvPicPr>
            <a:picLocks noChangeAspect="1"/>
          </p:cNvPicPr>
          <p:nvPr/>
        </p:nvPicPr>
        <p:blipFill>
          <a:blip r:embed="rId4" cstate="print"/>
          <a:stretch>
            <a:fillRect/>
          </a:stretch>
        </p:blipFill>
        <p:spPr>
          <a:xfrm>
            <a:off x="2667000" y="5334000"/>
            <a:ext cx="3411092" cy="1134271"/>
          </a:xfrm>
          <a:prstGeom prst="rect">
            <a:avLst/>
          </a:prstGeom>
          <a:ln>
            <a:solidFill>
              <a:schemeClr val="accent6">
                <a:lumMod val="75000"/>
              </a:schemeClr>
            </a:solidFill>
          </a:ln>
        </p:spPr>
      </p:pic>
      <p:sp>
        <p:nvSpPr>
          <p:cNvPr id="9" name="Rectangle 8"/>
          <p:cNvSpPr/>
          <p:nvPr/>
        </p:nvSpPr>
        <p:spPr>
          <a:xfrm>
            <a:off x="2743200" y="5791200"/>
            <a:ext cx="3048000" cy="5334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7" idx="2"/>
            <a:endCxn id="13" idx="0"/>
          </p:cNvCxnSpPr>
          <p:nvPr/>
        </p:nvCxnSpPr>
        <p:spPr>
          <a:xfrm>
            <a:off x="6154615" y="4114800"/>
            <a:ext cx="0"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773615" y="4267200"/>
            <a:ext cx="762000" cy="2286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endCxn id="9" idx="0"/>
          </p:cNvCxnSpPr>
          <p:nvPr/>
        </p:nvCxnSpPr>
        <p:spPr>
          <a:xfrm flipH="1">
            <a:off x="4267200" y="4495800"/>
            <a:ext cx="1887415" cy="1295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52400" y="4000500"/>
            <a:ext cx="304800" cy="3810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57200" y="5410200"/>
            <a:ext cx="1600200" cy="600164"/>
          </a:xfrm>
          <a:prstGeom prst="rect">
            <a:avLst/>
          </a:prstGeom>
          <a:noFill/>
          <a:ln w="34925">
            <a:solidFill>
              <a:srgbClr val="FF0000"/>
            </a:solidFill>
          </a:ln>
        </p:spPr>
        <p:txBody>
          <a:bodyPr wrap="square" rtlCol="0">
            <a:spAutoFit/>
          </a:bodyPr>
          <a:lstStyle/>
          <a:p>
            <a:pPr algn="ctr"/>
            <a:r>
              <a:rPr lang="en-US" sz="1100" dirty="0" smtClean="0"/>
              <a:t>WL Status Icon to show when class is full but waitlist is available.</a:t>
            </a:r>
            <a:endParaRPr lang="en-US" sz="1100" dirty="0"/>
          </a:p>
        </p:txBody>
      </p:sp>
      <p:cxnSp>
        <p:nvCxnSpPr>
          <p:cNvPr id="24" name="Straight Connector 23"/>
          <p:cNvCxnSpPr>
            <a:stCxn id="22" idx="2"/>
            <a:endCxn id="23" idx="0"/>
          </p:cNvCxnSpPr>
          <p:nvPr/>
        </p:nvCxnSpPr>
        <p:spPr>
          <a:xfrm>
            <a:off x="304800" y="4381500"/>
            <a:ext cx="952500" cy="1028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629400" y="5410200"/>
            <a:ext cx="2133600" cy="692497"/>
          </a:xfrm>
          <a:prstGeom prst="rect">
            <a:avLst/>
          </a:prstGeom>
          <a:noFill/>
          <a:ln w="34925">
            <a:solidFill>
              <a:srgbClr val="FF0000"/>
            </a:solidFill>
          </a:ln>
        </p:spPr>
        <p:txBody>
          <a:bodyPr wrap="square" rtlCol="0">
            <a:spAutoFit/>
          </a:bodyPr>
          <a:lstStyle/>
          <a:p>
            <a:r>
              <a:rPr lang="en-US" sz="1100" dirty="0" smtClean="0"/>
              <a:t>Column shows Current Waitlist</a:t>
            </a:r>
          </a:p>
          <a:p>
            <a:endParaRPr lang="en-US" sz="600" dirty="0" smtClean="0"/>
          </a:p>
          <a:p>
            <a:pPr>
              <a:buFont typeface="Arial" pitchFamily="34" charset="0"/>
              <a:buChar char="•"/>
            </a:pPr>
            <a:r>
              <a:rPr lang="en-US" sz="1100" dirty="0" smtClean="0"/>
              <a:t> N/A = WL not offered for section</a:t>
            </a:r>
          </a:p>
          <a:p>
            <a:pPr>
              <a:buFont typeface="Arial" pitchFamily="34" charset="0"/>
              <a:buChar char="•"/>
            </a:pPr>
            <a:r>
              <a:rPr lang="en-US" sz="1100" dirty="0" smtClean="0"/>
              <a:t> # currently on waitlist</a:t>
            </a:r>
          </a:p>
        </p:txBody>
      </p:sp>
      <p:cxnSp>
        <p:nvCxnSpPr>
          <p:cNvPr id="28" name="Straight Connector 27"/>
          <p:cNvCxnSpPr>
            <a:stCxn id="6" idx="2"/>
            <a:endCxn id="27" idx="0"/>
          </p:cNvCxnSpPr>
          <p:nvPr/>
        </p:nvCxnSpPr>
        <p:spPr>
          <a:xfrm flipH="1">
            <a:off x="7696200" y="5029199"/>
            <a:ext cx="1181100" cy="3810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0"/>
          </p:nvPr>
        </p:nvSpPr>
        <p:spPr/>
        <p:txBody>
          <a:bodyPr/>
          <a:lstStyle/>
          <a:p>
            <a:r>
              <a:rPr lang="en-US" smtClean="0"/>
              <a:t>Revised 01192017</a:t>
            </a:r>
            <a:endParaRPr lang="en-US"/>
          </a:p>
        </p:txBody>
      </p:sp>
      <p:sp>
        <p:nvSpPr>
          <p:cNvPr id="14" name="Slide Number Placeholder 13"/>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739243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Waitlisting by Staff</a:t>
            </a:r>
            <a:endParaRPr lang="en-US" dirty="0"/>
          </a:p>
        </p:txBody>
      </p:sp>
      <p:sp>
        <p:nvSpPr>
          <p:cNvPr id="3" name="Content Placeholder 2"/>
          <p:cNvSpPr>
            <a:spLocks noGrp="1"/>
          </p:cNvSpPr>
          <p:nvPr>
            <p:ph idx="1"/>
          </p:nvPr>
        </p:nvSpPr>
        <p:spPr>
          <a:xfrm>
            <a:off x="381000" y="1524000"/>
            <a:ext cx="8610600" cy="5135563"/>
          </a:xfrm>
        </p:spPr>
        <p:txBody>
          <a:bodyPr>
            <a:noAutofit/>
          </a:bodyPr>
          <a:lstStyle/>
          <a:p>
            <a:pPr>
              <a:buNone/>
            </a:pPr>
            <a:r>
              <a:rPr lang="en-US" dirty="0" smtClean="0"/>
              <a:t>If you are registering a student into a class and a waitlist error comes up, either: </a:t>
            </a:r>
          </a:p>
          <a:p>
            <a:pPr lvl="1"/>
            <a:r>
              <a:rPr lang="en-US" dirty="0" smtClean="0"/>
              <a:t>Add the student to the WL.</a:t>
            </a:r>
          </a:p>
          <a:p>
            <a:pPr lvl="1"/>
            <a:r>
              <a:rPr lang="en-US" dirty="0" smtClean="0"/>
              <a:t>Cancel the registration attempt.</a:t>
            </a:r>
            <a:br>
              <a:rPr lang="en-US" dirty="0" smtClean="0"/>
            </a:br>
            <a:r>
              <a:rPr lang="en-US" sz="2000" i="1" dirty="0" smtClean="0"/>
              <a:t>If possible, do not DC the class as this will prevent the student from waitlisting themselves in ASAP.</a:t>
            </a:r>
          </a:p>
          <a:p>
            <a:pPr lvl="1"/>
            <a:endParaRPr lang="en-US" sz="100" dirty="0" smtClean="0"/>
          </a:p>
          <a:p>
            <a:pPr marL="0" indent="0" algn="ctr">
              <a:buNone/>
            </a:pPr>
            <a:r>
              <a:rPr lang="en-US" sz="1600" b="1" dirty="0" smtClean="0"/>
              <a:t/>
            </a:r>
            <a:br>
              <a:rPr lang="en-US" sz="1600" b="1" dirty="0" smtClean="0"/>
            </a:br>
            <a:r>
              <a:rPr lang="en-US" sz="4800" b="1" dirty="0" smtClean="0"/>
              <a:t>DO NOT OVERRIDE A WAITLIST ERROR.</a:t>
            </a:r>
            <a:r>
              <a:rPr lang="en-US" sz="4800" dirty="0" smtClean="0"/>
              <a:t> </a:t>
            </a:r>
            <a:endParaRPr lang="en-US" sz="38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Waitlisting by Staff</a:t>
            </a:r>
            <a:endParaRPr lang="en-US" dirty="0"/>
          </a:p>
        </p:txBody>
      </p:sp>
      <p:sp>
        <p:nvSpPr>
          <p:cNvPr id="3" name="Content Placeholder 2"/>
          <p:cNvSpPr>
            <a:spLocks noGrp="1"/>
          </p:cNvSpPr>
          <p:nvPr>
            <p:ph idx="1"/>
          </p:nvPr>
        </p:nvSpPr>
        <p:spPr>
          <a:xfrm>
            <a:off x="381000" y="1524000"/>
            <a:ext cx="8610600" cy="5135563"/>
          </a:xfrm>
        </p:spPr>
        <p:txBody>
          <a:bodyPr>
            <a:noAutofit/>
          </a:bodyPr>
          <a:lstStyle/>
          <a:p>
            <a:pPr lvl="1"/>
            <a:endParaRPr lang="en-US" sz="100" dirty="0" smtClean="0"/>
          </a:p>
          <a:p>
            <a:pPr>
              <a:buNone/>
            </a:pPr>
            <a:r>
              <a:rPr lang="en-US" sz="4100" b="1" dirty="0" smtClean="0"/>
              <a:t>DO NOT OVERRIDE A WAITLIST ERROR.</a:t>
            </a:r>
            <a:r>
              <a:rPr lang="en-US" sz="3800" dirty="0" smtClean="0"/>
              <a:t> </a:t>
            </a:r>
          </a:p>
          <a:p>
            <a:pPr lvl="1"/>
            <a:r>
              <a:rPr lang="en-US" sz="2600" dirty="0" smtClean="0"/>
              <a:t>Overriding a waitlist error pushes the student ahead of everyone in line.</a:t>
            </a:r>
          </a:p>
          <a:p>
            <a:pPr lvl="1"/>
            <a:r>
              <a:rPr lang="en-US" sz="2600" dirty="0" smtClean="0"/>
              <a:t>If a notification is pending, overriding an error could “steal” a seat from a notified student, preventing them from registering. </a:t>
            </a:r>
          </a:p>
          <a:p>
            <a:pPr lvl="1"/>
            <a:r>
              <a:rPr lang="en-US" sz="2600" dirty="0" smtClean="0"/>
              <a:t>If the enrollment maximum is equal to the room capacity, overriding the waitlist error could break fire code.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Waitlisting by Staff</a:t>
            </a:r>
            <a:endParaRPr lang="en-US" dirty="0"/>
          </a:p>
        </p:txBody>
      </p:sp>
      <p:sp>
        <p:nvSpPr>
          <p:cNvPr id="3" name="Content Placeholder 2"/>
          <p:cNvSpPr>
            <a:spLocks noGrp="1"/>
          </p:cNvSpPr>
          <p:nvPr>
            <p:ph idx="1"/>
          </p:nvPr>
        </p:nvSpPr>
        <p:spPr>
          <a:xfrm>
            <a:off x="381000" y="1524000"/>
            <a:ext cx="8610600" cy="5135563"/>
          </a:xfrm>
        </p:spPr>
        <p:txBody>
          <a:bodyPr>
            <a:noAutofit/>
          </a:bodyPr>
          <a:lstStyle/>
          <a:p>
            <a:pPr lvl="1"/>
            <a:endParaRPr lang="en-US" sz="100" dirty="0" smtClean="0"/>
          </a:p>
          <a:p>
            <a:pPr>
              <a:buNone/>
            </a:pPr>
            <a:r>
              <a:rPr lang="en-US" sz="4100" b="1" dirty="0" smtClean="0"/>
              <a:t>DO NOT OVERRIDE A WAITLIST ERROR.</a:t>
            </a:r>
            <a:r>
              <a:rPr lang="en-US" sz="3800" dirty="0" smtClean="0"/>
              <a:t> </a:t>
            </a:r>
          </a:p>
          <a:p>
            <a:pPr lvl="1"/>
            <a:r>
              <a:rPr lang="en-US" sz="2600" dirty="0" smtClean="0"/>
              <a:t>Reports will be run to find waitlist overrides. </a:t>
            </a:r>
          </a:p>
          <a:p>
            <a:pPr lvl="1"/>
            <a:r>
              <a:rPr lang="en-US" sz="2600" dirty="0" smtClean="0"/>
              <a:t>The Registrar’s Office will contact anyone who overrides a waitlist error.</a:t>
            </a:r>
          </a:p>
          <a:p>
            <a:pPr lvl="1"/>
            <a:r>
              <a:rPr lang="en-US" sz="2600" dirty="0" smtClean="0"/>
              <a:t>We will send a follow-up email to the staff and their supervisor.</a:t>
            </a:r>
          </a:p>
          <a:p>
            <a:pPr lvl="1"/>
            <a:r>
              <a:rPr lang="en-US" sz="2600" dirty="0" smtClean="0"/>
              <a:t>The staff will have to correct the error and contact any affected students.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Waitlisting by Staff</a:t>
            </a:r>
            <a:endParaRPr lang="en-US" dirty="0"/>
          </a:p>
        </p:txBody>
      </p:sp>
      <p:pic>
        <p:nvPicPr>
          <p:cNvPr id="7" name="Picture 6" descr="SFAREGS 2 EDIT.bmp"/>
          <p:cNvPicPr>
            <a:picLocks noChangeAspect="1"/>
          </p:cNvPicPr>
          <p:nvPr/>
        </p:nvPicPr>
        <p:blipFill>
          <a:blip r:embed="rId2" cstate="print"/>
          <a:stretch>
            <a:fillRect/>
          </a:stretch>
        </p:blipFill>
        <p:spPr>
          <a:xfrm>
            <a:off x="228600" y="4016362"/>
            <a:ext cx="8695210" cy="1191253"/>
          </a:xfrm>
          <a:prstGeom prst="rect">
            <a:avLst/>
          </a:prstGeom>
          <a:ln>
            <a:solidFill>
              <a:schemeClr val="tx2">
                <a:lumMod val="75000"/>
              </a:schemeClr>
            </a:solidFill>
          </a:ln>
        </p:spPr>
      </p:pic>
      <p:sp>
        <p:nvSpPr>
          <p:cNvPr id="9" name="Content Placeholder 8"/>
          <p:cNvSpPr>
            <a:spLocks noGrp="1"/>
          </p:cNvSpPr>
          <p:nvPr>
            <p:ph idx="1"/>
          </p:nvPr>
        </p:nvSpPr>
        <p:spPr>
          <a:xfrm>
            <a:off x="457200" y="1752600"/>
            <a:ext cx="8229600" cy="1981200"/>
          </a:xfrm>
        </p:spPr>
        <p:txBody>
          <a:bodyPr>
            <a:normAutofit lnSpcReduction="10000"/>
          </a:bodyPr>
          <a:lstStyle/>
          <a:p>
            <a:pPr lvl="0">
              <a:buNone/>
              <a:defRPr/>
            </a:pPr>
            <a:r>
              <a:rPr lang="en-US" dirty="0" smtClean="0"/>
              <a:t>If a student wants to be added to a waitlist, they should do so through ASAP. </a:t>
            </a:r>
          </a:p>
          <a:p>
            <a:pPr lvl="0">
              <a:buNone/>
              <a:defRPr/>
            </a:pPr>
            <a:r>
              <a:rPr lang="en-US" dirty="0" smtClean="0"/>
              <a:t>However, if necessary, registration into the waitlist can be done through SFAREGS.</a:t>
            </a:r>
            <a:endParaRPr lang="en-US" sz="3200" dirty="0" smtClean="0"/>
          </a:p>
        </p:txBody>
      </p:sp>
      <p:sp>
        <p:nvSpPr>
          <p:cNvPr id="10" name="Rectangle 9"/>
          <p:cNvSpPr/>
          <p:nvPr/>
        </p:nvSpPr>
        <p:spPr>
          <a:xfrm>
            <a:off x="228600" y="4953000"/>
            <a:ext cx="6019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8"/>
          <p:cNvSpPr txBox="1">
            <a:spLocks/>
          </p:cNvSpPr>
          <p:nvPr/>
        </p:nvSpPr>
        <p:spPr>
          <a:xfrm>
            <a:off x="457200" y="5562600"/>
            <a:ext cx="8229600" cy="838200"/>
          </a:xfrm>
          <a:prstGeom prst="rect">
            <a:avLst/>
          </a:prstGeom>
        </p:spPr>
        <p:txBody>
          <a:bodyPr vert="horz" lIns="91440" tIns="45720" rIns="91440" bIns="45720" rtlCol="0">
            <a:normAutofit/>
          </a:bodyPr>
          <a:lstStyle/>
          <a:p>
            <a:pPr marL="971550" marR="0" lvl="1"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Enter CRN, tab to populate, and save.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Waitlisting by Staff</a:t>
            </a:r>
            <a:endParaRPr lang="en-US" dirty="0"/>
          </a:p>
        </p:txBody>
      </p:sp>
      <p:sp>
        <p:nvSpPr>
          <p:cNvPr id="6" name="Content Placeholder 2"/>
          <p:cNvSpPr txBox="1">
            <a:spLocks/>
          </p:cNvSpPr>
          <p:nvPr/>
        </p:nvSpPr>
        <p:spPr>
          <a:xfrm>
            <a:off x="304800" y="1371600"/>
            <a:ext cx="8458200" cy="990601"/>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Content Placeholder 2"/>
          <p:cNvSpPr>
            <a:spLocks noGrp="1"/>
          </p:cNvSpPr>
          <p:nvPr>
            <p:ph idx="1"/>
          </p:nvPr>
        </p:nvSpPr>
        <p:spPr>
          <a:xfrm>
            <a:off x="381000" y="3733800"/>
            <a:ext cx="8305800" cy="3124200"/>
          </a:xfrm>
        </p:spPr>
        <p:txBody>
          <a:bodyPr>
            <a:noAutofit/>
          </a:bodyPr>
          <a:lstStyle/>
          <a:p>
            <a:pPr marL="971550" lvl="1" indent="-514350">
              <a:buFont typeface="+mj-lt"/>
              <a:buAutoNum type="arabicPeriod" startAt="2"/>
            </a:pPr>
            <a:r>
              <a:rPr lang="en-US" sz="2600" dirty="0" smtClean="0"/>
              <a:t>Waitlist error will come up under </a:t>
            </a:r>
            <a:r>
              <a:rPr lang="en-US" sz="2600" b="1" i="1" dirty="0" smtClean="0"/>
              <a:t>Message</a:t>
            </a:r>
            <a:r>
              <a:rPr lang="en-US" sz="2600" dirty="0" smtClean="0"/>
              <a:t>.</a:t>
            </a:r>
            <a:br>
              <a:rPr lang="en-US" sz="2600" dirty="0" smtClean="0"/>
            </a:br>
            <a:r>
              <a:rPr lang="en-US" sz="2600" dirty="0" smtClean="0"/>
              <a:t>Do not override this error. Either add the student to the WL or cancel the registration attempt.</a:t>
            </a:r>
            <a:br>
              <a:rPr lang="en-US" sz="2600" dirty="0" smtClean="0"/>
            </a:br>
            <a:r>
              <a:rPr lang="en-US" sz="2400" dirty="0" smtClean="0"/>
              <a:t/>
            </a:r>
            <a:br>
              <a:rPr lang="en-US" sz="2400" dirty="0" smtClean="0"/>
            </a:br>
            <a:r>
              <a:rPr lang="en-US" sz="2400" dirty="0" smtClean="0"/>
              <a:t>If cancelling the registration attempt, do NOT change the status code to DC as this will prevent the student from waitlisting for this class on ASAP. </a:t>
            </a:r>
            <a:endParaRPr lang="en-US" sz="2600" dirty="0" smtClean="0"/>
          </a:p>
        </p:txBody>
      </p:sp>
      <p:pic>
        <p:nvPicPr>
          <p:cNvPr id="8" name="Picture 7" descr="SFAREGS 2 EDIT.bmp"/>
          <p:cNvPicPr>
            <a:picLocks noChangeAspect="1"/>
          </p:cNvPicPr>
          <p:nvPr/>
        </p:nvPicPr>
        <p:blipFill>
          <a:blip r:embed="rId2" cstate="print"/>
          <a:stretch>
            <a:fillRect/>
          </a:stretch>
        </p:blipFill>
        <p:spPr>
          <a:xfrm>
            <a:off x="228600" y="1755611"/>
            <a:ext cx="8784824" cy="1481662"/>
          </a:xfrm>
          <a:prstGeom prst="rect">
            <a:avLst/>
          </a:prstGeom>
          <a:ln>
            <a:solidFill>
              <a:schemeClr val="tx2">
                <a:lumMod val="75000"/>
              </a:schemeClr>
            </a:solidFill>
          </a:ln>
        </p:spPr>
      </p:pic>
      <p:sp>
        <p:nvSpPr>
          <p:cNvPr id="9" name="Rectangle 8"/>
          <p:cNvSpPr/>
          <p:nvPr/>
        </p:nvSpPr>
        <p:spPr>
          <a:xfrm>
            <a:off x="152400" y="2667000"/>
            <a:ext cx="6019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4800" y="2971800"/>
            <a:ext cx="19050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Waitlisting by Staff</a:t>
            </a:r>
            <a:endParaRPr lang="en-US" dirty="0"/>
          </a:p>
        </p:txBody>
      </p:sp>
      <p:sp>
        <p:nvSpPr>
          <p:cNvPr id="3" name="Content Placeholder 2"/>
          <p:cNvSpPr>
            <a:spLocks noGrp="1"/>
          </p:cNvSpPr>
          <p:nvPr>
            <p:ph idx="1"/>
          </p:nvPr>
        </p:nvSpPr>
        <p:spPr>
          <a:xfrm>
            <a:off x="457200" y="1447800"/>
            <a:ext cx="8229600" cy="5211763"/>
          </a:xfrm>
        </p:spPr>
        <p:txBody>
          <a:bodyPr>
            <a:normAutofit lnSpcReduction="10000"/>
          </a:bodyPr>
          <a:lstStyle/>
          <a:p>
            <a:pPr marL="914400" lvl="1" indent="-457200">
              <a:buFont typeface="+mj-lt"/>
              <a:buAutoNum type="arabicPeriod" startAt="3"/>
            </a:pPr>
            <a:r>
              <a:rPr lang="en-US" sz="2400" dirty="0" smtClean="0"/>
              <a:t>If WL is not full, change the status from</a:t>
            </a:r>
            <a:r>
              <a:rPr lang="en-US" sz="2400" b="1" dirty="0" smtClean="0"/>
              <a:t> </a:t>
            </a:r>
            <a:r>
              <a:rPr lang="en-US" b="1" dirty="0" smtClean="0"/>
              <a:t>RE</a:t>
            </a:r>
            <a:r>
              <a:rPr lang="en-US" sz="2400" b="1" dirty="0" smtClean="0"/>
              <a:t> </a:t>
            </a:r>
            <a:r>
              <a:rPr lang="en-US" sz="2400" dirty="0" smtClean="0"/>
              <a:t>to </a:t>
            </a:r>
            <a:r>
              <a:rPr lang="en-US" b="1" dirty="0" smtClean="0"/>
              <a:t>WL</a:t>
            </a:r>
            <a:r>
              <a:rPr lang="en-US" sz="2400" dirty="0" smtClean="0"/>
              <a:t>.</a:t>
            </a:r>
          </a:p>
          <a:p>
            <a:pPr marL="914400" lvl="1" indent="-457200">
              <a:buFont typeface="+mj-lt"/>
              <a:buAutoNum type="arabicPeriod" startAt="3"/>
            </a:pPr>
            <a:r>
              <a:rPr lang="en-US" sz="2400" dirty="0" smtClean="0"/>
              <a:t>Save and save. If there are no other errors preventing student from being added to the WL, it will save as a waitlisted class &amp; the student will join the waitlist. </a:t>
            </a:r>
          </a:p>
          <a:p>
            <a:pPr marL="914400" lvl="1" indent="-457200">
              <a:buFont typeface="+mj-lt"/>
              <a:buAutoNum type="arabicPeriod" startAt="3"/>
            </a:pPr>
            <a:endParaRPr lang="en-US" sz="1900" dirty="0" smtClean="0"/>
          </a:p>
          <a:p>
            <a:pPr marL="914400" lvl="1" indent="-457200">
              <a:buFont typeface="+mj-lt"/>
              <a:buAutoNum type="arabicPeriod" startAt="3"/>
            </a:pPr>
            <a:endParaRPr lang="en-US" sz="1900" dirty="0" smtClean="0"/>
          </a:p>
          <a:p>
            <a:pPr marL="914400" lvl="1" indent="-457200">
              <a:buFont typeface="+mj-lt"/>
              <a:buAutoNum type="arabicPeriod" startAt="3"/>
            </a:pPr>
            <a:endParaRPr lang="en-US" sz="1900" dirty="0" smtClean="0"/>
          </a:p>
          <a:p>
            <a:pPr marL="914400" lvl="1" indent="-457200">
              <a:buFont typeface="+mj-lt"/>
              <a:buAutoNum type="arabicPeriod" startAt="3"/>
            </a:pPr>
            <a:endParaRPr lang="en-US" sz="1900" dirty="0" smtClean="0"/>
          </a:p>
          <a:p>
            <a:pPr marL="914400" lvl="1" indent="-457200">
              <a:buFont typeface="+mj-lt"/>
              <a:buAutoNum type="arabicPeriod" startAt="3"/>
            </a:pPr>
            <a:endParaRPr lang="en-US" sz="1900" dirty="0" smtClean="0"/>
          </a:p>
          <a:p>
            <a:pPr marL="914400" lvl="1" indent="-457200">
              <a:buFont typeface="+mj-lt"/>
              <a:buAutoNum type="arabicPeriod" startAt="3"/>
            </a:pPr>
            <a:endParaRPr lang="en-US" sz="1400" dirty="0" smtClean="0"/>
          </a:p>
          <a:p>
            <a:pPr marL="914400" lvl="1" indent="-457200">
              <a:buFont typeface="+mj-lt"/>
              <a:buAutoNum type="arabicPeriod" startAt="3"/>
            </a:pPr>
            <a:endParaRPr lang="en-US" sz="1400" dirty="0" smtClean="0"/>
          </a:p>
          <a:p>
            <a:pPr marL="914400" lvl="1" indent="-457200">
              <a:buFont typeface="+mj-lt"/>
              <a:buAutoNum type="arabicPeriod" startAt="3"/>
            </a:pPr>
            <a:endParaRPr lang="en-US" sz="2400" dirty="0" smtClean="0"/>
          </a:p>
          <a:p>
            <a:pPr marL="914400" lvl="1" indent="-457200">
              <a:buFont typeface="+mj-lt"/>
              <a:buAutoNum type="arabicPeriod" startAt="3"/>
            </a:pPr>
            <a:r>
              <a:rPr lang="en-US" sz="2400" dirty="0" smtClean="0"/>
              <a:t>Banner will take over. If a seat becomes available, Banner will send the notification &amp; the student will have to register on ASAP.</a:t>
            </a:r>
          </a:p>
        </p:txBody>
      </p:sp>
      <p:pic>
        <p:nvPicPr>
          <p:cNvPr id="5" name="Picture 4" descr="SFAREGS 2 EDIT.bmp"/>
          <p:cNvPicPr>
            <a:picLocks noChangeAspect="1"/>
          </p:cNvPicPr>
          <p:nvPr/>
        </p:nvPicPr>
        <p:blipFill>
          <a:blip r:embed="rId2" cstate="print"/>
          <a:stretch>
            <a:fillRect/>
          </a:stretch>
        </p:blipFill>
        <p:spPr>
          <a:xfrm>
            <a:off x="232579" y="2971800"/>
            <a:ext cx="8368179" cy="1412809"/>
          </a:xfrm>
          <a:prstGeom prst="rect">
            <a:avLst/>
          </a:prstGeom>
          <a:ln>
            <a:solidFill>
              <a:schemeClr val="tx2">
                <a:lumMod val="75000"/>
              </a:schemeClr>
            </a:solidFill>
          </a:ln>
        </p:spPr>
      </p:pic>
      <p:pic>
        <p:nvPicPr>
          <p:cNvPr id="6" name="Picture 5" descr="SFAREGS 2 EDIT.bmp"/>
          <p:cNvPicPr>
            <a:picLocks noChangeAspect="1"/>
          </p:cNvPicPr>
          <p:nvPr/>
        </p:nvPicPr>
        <p:blipFill>
          <a:blip r:embed="rId3" cstate="print"/>
          <a:stretch>
            <a:fillRect/>
          </a:stretch>
        </p:blipFill>
        <p:spPr>
          <a:xfrm>
            <a:off x="2133600" y="4267200"/>
            <a:ext cx="6791958" cy="1140577"/>
          </a:xfrm>
          <a:prstGeom prst="rect">
            <a:avLst/>
          </a:prstGeom>
          <a:ln>
            <a:solidFill>
              <a:schemeClr val="tx2">
                <a:lumMod val="75000"/>
              </a:schemeClr>
            </a:solidFill>
          </a:ln>
        </p:spPr>
      </p:pic>
      <p:sp>
        <p:nvSpPr>
          <p:cNvPr id="7" name="Rectangle 6"/>
          <p:cNvSpPr/>
          <p:nvPr/>
        </p:nvSpPr>
        <p:spPr>
          <a:xfrm>
            <a:off x="152400" y="3886200"/>
            <a:ext cx="53340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Documents and Settings\sse654\Local Settings\Temporary Internet Files\Content.IE5\1NA2LMFM\MC900441310[1].png"/>
          <p:cNvPicPr>
            <a:picLocks noChangeAspect="1" noChangeArrowheads="1"/>
          </p:cNvPicPr>
          <p:nvPr/>
        </p:nvPicPr>
        <p:blipFill>
          <a:blip r:embed="rId4" cstate="print"/>
          <a:srcRect/>
          <a:stretch>
            <a:fillRect/>
          </a:stretch>
        </p:blipFill>
        <p:spPr bwMode="auto">
          <a:xfrm>
            <a:off x="6629400" y="4343400"/>
            <a:ext cx="1143000" cy="1143000"/>
          </a:xfrm>
          <a:prstGeom prst="rect">
            <a:avLst/>
          </a:prstGeom>
          <a:noFill/>
        </p:spPr>
      </p:pic>
      <p:sp>
        <p:nvSpPr>
          <p:cNvPr id="9" name="Rectangle 8"/>
          <p:cNvSpPr/>
          <p:nvPr/>
        </p:nvSpPr>
        <p:spPr>
          <a:xfrm>
            <a:off x="5029200" y="3886200"/>
            <a:ext cx="4572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Waitlisting by Staff</a:t>
            </a:r>
            <a:endParaRPr lang="en-US" dirty="0"/>
          </a:p>
        </p:txBody>
      </p:sp>
      <p:sp>
        <p:nvSpPr>
          <p:cNvPr id="3" name="Content Placeholder 2"/>
          <p:cNvSpPr>
            <a:spLocks noGrp="1"/>
          </p:cNvSpPr>
          <p:nvPr>
            <p:ph idx="1"/>
          </p:nvPr>
        </p:nvSpPr>
        <p:spPr>
          <a:xfrm>
            <a:off x="457200" y="1600200"/>
            <a:ext cx="8382000" cy="4876800"/>
          </a:xfrm>
        </p:spPr>
        <p:txBody>
          <a:bodyPr>
            <a:noAutofit/>
          </a:bodyPr>
          <a:lstStyle/>
          <a:p>
            <a:r>
              <a:rPr lang="en-US" sz="2400" dirty="0" smtClean="0"/>
              <a:t>If you know/suspect a waitlisted student will have errors if they are able to register, provide appropriate overrides in SFASRPO.</a:t>
            </a:r>
            <a:br>
              <a:rPr lang="en-US" sz="2400" dirty="0" smtClean="0"/>
            </a:br>
            <a:endParaRPr lang="en-US" sz="1200" dirty="0" smtClean="0"/>
          </a:p>
          <a:p>
            <a:r>
              <a:rPr lang="en-US" sz="2400" dirty="0" smtClean="0"/>
              <a:t>Graduate students can waitlist for Undergrad classes, provided the </a:t>
            </a:r>
            <a:r>
              <a:rPr lang="en-US" sz="2400" u="sng" dirty="0" smtClean="0"/>
              <a:t>level</a:t>
            </a:r>
            <a:r>
              <a:rPr lang="en-US" sz="2400" dirty="0" smtClean="0"/>
              <a:t> restriction is overridden in SFAREGS when first waitlisted. </a:t>
            </a:r>
            <a:br>
              <a:rPr lang="en-US" sz="2400" dirty="0" smtClean="0"/>
            </a:br>
            <a:endParaRPr lang="en-US" sz="1200" dirty="0" smtClean="0"/>
          </a:p>
          <a:p>
            <a:r>
              <a:rPr lang="en-US" sz="2400" dirty="0" smtClean="0"/>
              <a:t>HOLDS count! Even if you override a hold to add a student to a waitlist in SFAREGS, the student will be unable to register if notified if the hold is still active. </a:t>
            </a:r>
            <a:br>
              <a:rPr lang="en-US" sz="2400" dirty="0" smtClean="0"/>
            </a:br>
            <a:endParaRPr lang="en-US" sz="1200" dirty="0" smtClean="0"/>
          </a:p>
          <a:p>
            <a:r>
              <a:rPr lang="en-US" sz="2400" dirty="0" smtClean="0"/>
              <a:t>If you are modifying a student’s record for waitlist reasons, add a comment in SPACMNT.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Common Waitlist Issues</a:t>
            </a:r>
            <a:endParaRPr lang="en-US" dirty="0"/>
          </a:p>
        </p:txBody>
      </p:sp>
      <p:sp>
        <p:nvSpPr>
          <p:cNvPr id="3" name="Content Placeholder 2"/>
          <p:cNvSpPr>
            <a:spLocks noGrp="1"/>
          </p:cNvSpPr>
          <p:nvPr>
            <p:ph idx="1"/>
          </p:nvPr>
        </p:nvSpPr>
        <p:spPr>
          <a:xfrm>
            <a:off x="457200" y="1600200"/>
            <a:ext cx="8229600" cy="4876800"/>
          </a:xfrm>
        </p:spPr>
        <p:txBody>
          <a:bodyPr>
            <a:noAutofit/>
          </a:bodyPr>
          <a:lstStyle/>
          <a:p>
            <a:r>
              <a:rPr lang="en-US" sz="2400" b="1" dirty="0" smtClean="0"/>
              <a:t>Emails </a:t>
            </a:r>
            <a:r>
              <a:rPr lang="en-US" sz="2400" dirty="0" smtClean="0"/>
              <a:t>– Students do NOT receive an email when they get on a waitlist – only if a seat becomes available.</a:t>
            </a:r>
            <a:br>
              <a:rPr lang="en-US" sz="2400" dirty="0" smtClean="0"/>
            </a:br>
            <a:endParaRPr lang="en-US" sz="2400" dirty="0" smtClean="0"/>
          </a:p>
          <a:p>
            <a:r>
              <a:rPr lang="en-US" sz="2400" b="1" dirty="0" smtClean="0"/>
              <a:t>Missed Notification Time </a:t>
            </a:r>
            <a:r>
              <a:rPr lang="en-US" sz="2400" dirty="0" smtClean="0"/>
              <a:t>– If a student does not register during their notification timeframe, they will be automatically dropped from the waitlist. They can register again for the waitlist, but they will start at the end of the list.</a:t>
            </a:r>
            <a:br>
              <a:rPr lang="en-US" sz="2400" dirty="0" smtClean="0"/>
            </a:br>
            <a:endParaRPr lang="en-US" sz="2400" dirty="0" smtClean="0"/>
          </a:p>
          <a:p>
            <a:r>
              <a:rPr lang="en-US" sz="2400" b="1" dirty="0" smtClean="0"/>
              <a:t>Submit Changes </a:t>
            </a:r>
            <a:r>
              <a:rPr lang="en-US" sz="2400" dirty="0" smtClean="0"/>
              <a:t>– A student is not on the waitlist until they have selected Waitlist and pressed </a:t>
            </a:r>
            <a:r>
              <a:rPr lang="en-US" sz="2400" b="1" i="1" dirty="0" smtClean="0"/>
              <a:t>Submit</a:t>
            </a:r>
            <a:r>
              <a:rPr lang="en-US" sz="2400" dirty="0" smtClean="0"/>
              <a:t> on the Add/Drop page in ASAP. Until the waitlisted class shows under Current Schedule, they are NOT on the waitlist.</a:t>
            </a:r>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Common Waitlist Issues</a:t>
            </a:r>
            <a:endParaRPr lang="en-US" dirty="0"/>
          </a:p>
        </p:txBody>
      </p:sp>
      <p:sp>
        <p:nvSpPr>
          <p:cNvPr id="3" name="Content Placeholder 2"/>
          <p:cNvSpPr>
            <a:spLocks noGrp="1"/>
          </p:cNvSpPr>
          <p:nvPr>
            <p:ph idx="1"/>
          </p:nvPr>
        </p:nvSpPr>
        <p:spPr>
          <a:xfrm>
            <a:off x="457200" y="1600200"/>
            <a:ext cx="8229600" cy="4876800"/>
          </a:xfrm>
        </p:spPr>
        <p:txBody>
          <a:bodyPr>
            <a:noAutofit/>
          </a:bodyPr>
          <a:lstStyle/>
          <a:p>
            <a:r>
              <a:rPr lang="en-US" sz="2400" b="1" dirty="0" smtClean="0"/>
              <a:t>Register </a:t>
            </a:r>
            <a:r>
              <a:rPr lang="en-US" sz="2400" dirty="0" smtClean="0"/>
              <a:t>– A student has to register for the class through ASAP once notified. Registration from the waitlist is not automatic.</a:t>
            </a:r>
            <a:r>
              <a:rPr lang="en-US" sz="2400" dirty="0" smtClean="0">
                <a:solidFill>
                  <a:srgbClr val="FF0000"/>
                </a:solidFill>
              </a:rPr>
              <a:t/>
            </a:r>
            <a:br>
              <a:rPr lang="en-US" sz="2400" dirty="0" smtClean="0">
                <a:solidFill>
                  <a:srgbClr val="FF0000"/>
                </a:solidFill>
              </a:rPr>
            </a:br>
            <a:endParaRPr lang="en-US" sz="2000" dirty="0" smtClean="0">
              <a:solidFill>
                <a:srgbClr val="FF0000"/>
              </a:solidFill>
            </a:endParaRPr>
          </a:p>
          <a:p>
            <a:r>
              <a:rPr lang="en-US" sz="2400" b="1" dirty="0" smtClean="0"/>
              <a:t>End of WL </a:t>
            </a:r>
            <a:r>
              <a:rPr lang="en-US" sz="2400" dirty="0" smtClean="0"/>
              <a:t>– Waitlisting ends the last day to add a class through ASAP (usually the 5</a:t>
            </a:r>
            <a:r>
              <a:rPr lang="en-US" sz="2400" baseline="30000" dirty="0" smtClean="0"/>
              <a:t>th</a:t>
            </a:r>
            <a:r>
              <a:rPr lang="en-US" sz="2400" dirty="0" smtClean="0"/>
              <a:t> class day). HOWEVER, the last day to get on the waitlist is the day before the last day to add a class, and the last notifications will go out before noon on </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8077200" cy="5867400"/>
          </a:xfrm>
        </p:spPr>
        <p:txBody>
          <a:bodyPr>
            <a:noAutofit/>
          </a:bodyPr>
          <a:lstStyle/>
          <a:p>
            <a:pPr lvl="0">
              <a:spcBef>
                <a:spcPts val="0"/>
              </a:spcBef>
            </a:pPr>
            <a:r>
              <a:rPr lang="en-US" sz="4400" dirty="0" smtClean="0"/>
              <a:t>Questions? Feedback? Contact us!</a:t>
            </a:r>
            <a:br>
              <a:rPr lang="en-US" sz="4400" dirty="0" smtClean="0"/>
            </a:br>
            <a:r>
              <a:rPr lang="en-US" dirty="0" smtClean="0"/>
              <a:t/>
            </a:r>
            <a:br>
              <a:rPr lang="en-US" dirty="0" smtClean="0"/>
            </a:br>
            <a:r>
              <a:rPr lang="en-US" sz="2400" cap="none" dirty="0" smtClean="0">
                <a:solidFill>
                  <a:prstClr val="black"/>
                </a:solidFill>
                <a:ea typeface="+mn-ea"/>
                <a:cs typeface="+mn-cs"/>
              </a:rPr>
              <a:t>Office of the Registrar</a:t>
            </a:r>
            <a:r>
              <a:rPr lang="en-US" sz="2400" b="0" cap="none" dirty="0" smtClean="0">
                <a:solidFill>
                  <a:prstClr val="black"/>
                </a:solidFill>
                <a:ea typeface="+mn-ea"/>
                <a:cs typeface="+mn-cs"/>
              </a:rPr>
              <a:t/>
            </a:r>
            <a:br>
              <a:rPr lang="en-US" sz="2400" b="0" cap="none" dirty="0" smtClean="0">
                <a:solidFill>
                  <a:prstClr val="black"/>
                </a:solidFill>
                <a:ea typeface="+mn-ea"/>
                <a:cs typeface="+mn-cs"/>
              </a:rPr>
            </a:br>
            <a:r>
              <a:rPr lang="en-US" sz="2400" b="0" cap="none" dirty="0" smtClean="0">
                <a:solidFill>
                  <a:prstClr val="black"/>
                </a:solidFill>
                <a:ea typeface="+mn-ea"/>
                <a:cs typeface="+mn-cs"/>
              </a:rPr>
              <a:t>Waitlist Project Team</a:t>
            </a:r>
            <a:br>
              <a:rPr lang="en-US" sz="2400" b="0" cap="none" dirty="0" smtClean="0">
                <a:solidFill>
                  <a:prstClr val="black"/>
                </a:solidFill>
                <a:ea typeface="+mn-ea"/>
                <a:cs typeface="+mn-cs"/>
              </a:rPr>
            </a:br>
            <a:r>
              <a:rPr lang="en-US" sz="2400" b="0" cap="none" dirty="0" smtClean="0">
                <a:solidFill>
                  <a:prstClr val="black"/>
                </a:solidFill>
                <a:ea typeface="+mn-ea"/>
                <a:cs typeface="+mn-cs"/>
                <a:hlinkClick r:id="rId3"/>
              </a:rPr>
              <a:t>www.UTSA.edu/Registrar/Waitlist/</a:t>
            </a:r>
            <a:r>
              <a:rPr lang="en-US" sz="2400" b="0" cap="none" dirty="0" smtClean="0">
                <a:solidFill>
                  <a:prstClr val="black"/>
                </a:solidFill>
                <a:ea typeface="+mn-ea"/>
                <a:cs typeface="+mn-cs"/>
              </a:rPr>
              <a:t/>
            </a:r>
            <a:br>
              <a:rPr lang="en-US" sz="2400" b="0" cap="none" dirty="0" smtClean="0">
                <a:solidFill>
                  <a:prstClr val="black"/>
                </a:solidFill>
                <a:ea typeface="+mn-ea"/>
                <a:cs typeface="+mn-cs"/>
              </a:rPr>
            </a:br>
            <a:r>
              <a:rPr lang="en-US" sz="2400" b="0" cap="none" dirty="0" smtClean="0">
                <a:solidFill>
                  <a:prstClr val="black"/>
                </a:solidFill>
                <a:ea typeface="+mn-ea"/>
                <a:cs typeface="+mn-cs"/>
                <a:hlinkClick r:id="rId4"/>
              </a:rPr>
              <a:t>Waitlist@UTSA.edu</a:t>
            </a:r>
            <a:r>
              <a:rPr lang="en-US" sz="2400" b="0" cap="none" dirty="0" smtClean="0">
                <a:solidFill>
                  <a:prstClr val="black"/>
                </a:solidFill>
                <a:ea typeface="+mn-ea"/>
                <a:cs typeface="+mn-cs"/>
              </a:rPr>
              <a:t/>
            </a:r>
            <a:br>
              <a:rPr lang="en-US" sz="2400" b="0" cap="none" dirty="0" smtClean="0">
                <a:solidFill>
                  <a:prstClr val="black"/>
                </a:solidFill>
                <a:ea typeface="+mn-ea"/>
                <a:cs typeface="+mn-cs"/>
              </a:rPr>
            </a:br>
            <a:r>
              <a:rPr lang="en-US" sz="2400" b="0" cap="none" dirty="0" smtClean="0">
                <a:solidFill>
                  <a:prstClr val="black"/>
                </a:solidFill>
                <a:ea typeface="+mn-ea"/>
                <a:cs typeface="+mn-cs"/>
              </a:rPr>
              <a:t>458-7070</a:t>
            </a:r>
            <a:br>
              <a:rPr lang="en-US" sz="2400" b="0" cap="none" dirty="0" smtClean="0">
                <a:solidFill>
                  <a:prstClr val="black"/>
                </a:solidFill>
                <a:ea typeface="+mn-ea"/>
                <a:cs typeface="+mn-cs"/>
              </a:rPr>
            </a:br>
            <a:r>
              <a:rPr lang="en-US" sz="1600" b="0" cap="none" dirty="0" smtClean="0">
                <a:solidFill>
                  <a:prstClr val="black"/>
                </a:solidFill>
                <a:ea typeface="+mn-ea"/>
                <a:cs typeface="+mn-cs"/>
              </a:rPr>
              <a:t/>
            </a:r>
            <a:br>
              <a:rPr lang="en-US" sz="1600" b="0" cap="none" dirty="0" smtClean="0">
                <a:solidFill>
                  <a:prstClr val="black"/>
                </a:solidFill>
                <a:ea typeface="+mn-ea"/>
                <a:cs typeface="+mn-cs"/>
              </a:rPr>
            </a:br>
            <a:r>
              <a:rPr lang="en-US" sz="2000" cap="none" dirty="0" smtClean="0">
                <a:solidFill>
                  <a:prstClr val="black"/>
                </a:solidFill>
                <a:ea typeface="+mn-ea"/>
                <a:cs typeface="+mn-cs"/>
              </a:rPr>
              <a:t/>
            </a:r>
            <a:br>
              <a:rPr lang="en-US" sz="2000" cap="none" dirty="0" smtClean="0">
                <a:solidFill>
                  <a:prstClr val="black"/>
                </a:solidFill>
                <a:ea typeface="+mn-ea"/>
                <a:cs typeface="+mn-cs"/>
              </a:rPr>
            </a:br>
            <a:r>
              <a:rPr lang="en-US" sz="2000" b="0" cap="none" dirty="0" smtClean="0">
                <a:solidFill>
                  <a:prstClr val="black"/>
                </a:solidFill>
                <a:ea typeface="+mn-ea"/>
                <a:cs typeface="+mn-cs"/>
              </a:rPr>
              <a:t/>
            </a:r>
            <a:br>
              <a:rPr lang="en-US" sz="2000" b="0" cap="none" dirty="0" smtClean="0">
                <a:solidFill>
                  <a:prstClr val="black"/>
                </a:solidFill>
                <a:ea typeface="+mn-ea"/>
                <a:cs typeface="+mn-cs"/>
              </a:rPr>
            </a:br>
            <a:r>
              <a:rPr lang="en-US" sz="2000" b="0" cap="none" dirty="0" smtClean="0">
                <a:solidFill>
                  <a:prstClr val="black"/>
                </a:solidFill>
              </a:rPr>
              <a:t>		</a:t>
            </a:r>
            <a:r>
              <a:rPr lang="en-US" sz="2000" b="0" cap="none" dirty="0" smtClean="0">
                <a:solidFill>
                  <a:prstClr val="black"/>
                </a:solidFill>
                <a:ea typeface="+mn-ea"/>
                <a:cs typeface="+mn-cs"/>
              </a:rPr>
              <a:t/>
            </a:r>
            <a:br>
              <a:rPr lang="en-US" sz="2000" b="0" cap="none" dirty="0" smtClean="0">
                <a:solidFill>
                  <a:prstClr val="black"/>
                </a:solidFill>
                <a:ea typeface="+mn-ea"/>
                <a:cs typeface="+mn-cs"/>
              </a:rPr>
            </a:br>
            <a:endParaRPr lang="en-US" sz="4400" dirty="0"/>
          </a:p>
        </p:txBody>
      </p:sp>
      <p:sp>
        <p:nvSpPr>
          <p:cNvPr id="6" name="Date Placeholder 5"/>
          <p:cNvSpPr>
            <a:spLocks noGrp="1"/>
          </p:cNvSpPr>
          <p:nvPr>
            <p:ph type="dt" sz="half" idx="10"/>
          </p:nvPr>
        </p:nvSpPr>
        <p:spPr/>
        <p:txBody>
          <a:bodyPr/>
          <a:lstStyle/>
          <a:p>
            <a:r>
              <a:rPr lang="en-US" smtClean="0"/>
              <a:t>Revised 01192017</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530" y="3376246"/>
            <a:ext cx="8544981" cy="814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Waitlisting on the Schedule</a:t>
            </a:r>
            <a:endParaRPr lang="en-US" dirty="0"/>
          </a:p>
        </p:txBody>
      </p:sp>
      <p:sp>
        <p:nvSpPr>
          <p:cNvPr id="3" name="Content Placeholder 2"/>
          <p:cNvSpPr>
            <a:spLocks noGrp="1"/>
          </p:cNvSpPr>
          <p:nvPr>
            <p:ph sz="half" idx="1"/>
          </p:nvPr>
        </p:nvSpPr>
        <p:spPr>
          <a:xfrm>
            <a:off x="228600" y="1752600"/>
            <a:ext cx="8686800" cy="1249363"/>
          </a:xfrm>
        </p:spPr>
        <p:txBody>
          <a:bodyPr>
            <a:normAutofit lnSpcReduction="10000"/>
          </a:bodyPr>
          <a:lstStyle/>
          <a:p>
            <a:pPr marL="0" indent="0" algn="ctr">
              <a:buNone/>
            </a:pPr>
            <a:r>
              <a:rPr lang="en-US" dirty="0" smtClean="0"/>
              <a:t>In the </a:t>
            </a:r>
            <a:r>
              <a:rPr lang="en-US" b="1" dirty="0" smtClean="0"/>
              <a:t>Schedule of Classes</a:t>
            </a:r>
            <a:r>
              <a:rPr lang="en-US" dirty="0" smtClean="0"/>
              <a:t>, the </a:t>
            </a:r>
            <a:r>
              <a:rPr lang="en-US" b="1" i="1" dirty="0" smtClean="0"/>
              <a:t>Status Icon </a:t>
            </a:r>
            <a:r>
              <a:rPr lang="en-US" dirty="0" smtClean="0"/>
              <a:t>will be the easiest way to tell if a student can currently register or waitlist in a class. </a:t>
            </a:r>
            <a:endParaRPr lang="en-US" dirty="0"/>
          </a:p>
        </p:txBody>
      </p:sp>
      <p:sp>
        <p:nvSpPr>
          <p:cNvPr id="6" name="Rectangle 5"/>
          <p:cNvSpPr/>
          <p:nvPr/>
        </p:nvSpPr>
        <p:spPr>
          <a:xfrm>
            <a:off x="8388756" y="3376246"/>
            <a:ext cx="387755" cy="662353"/>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572000" y="5410200"/>
            <a:ext cx="3886200" cy="923330"/>
          </a:xfrm>
          <a:prstGeom prst="rect">
            <a:avLst/>
          </a:prstGeom>
          <a:noFill/>
          <a:ln w="34925">
            <a:solidFill>
              <a:srgbClr val="FF0000"/>
            </a:solidFill>
          </a:ln>
        </p:spPr>
        <p:txBody>
          <a:bodyPr wrap="square" rtlCol="0">
            <a:spAutoFit/>
          </a:bodyPr>
          <a:lstStyle/>
          <a:p>
            <a:pPr algn="ctr"/>
            <a:r>
              <a:rPr lang="en-US" dirty="0" smtClean="0"/>
              <a:t>There is 1 seat available, but it is being offered to someone on the waitlist. Therefore, the class status is WL.</a:t>
            </a:r>
            <a:endParaRPr lang="en-US" dirty="0"/>
          </a:p>
        </p:txBody>
      </p:sp>
      <p:cxnSp>
        <p:nvCxnSpPr>
          <p:cNvPr id="28" name="Straight Connector 27"/>
          <p:cNvCxnSpPr>
            <a:stCxn id="6" idx="2"/>
            <a:endCxn id="27" idx="0"/>
          </p:cNvCxnSpPr>
          <p:nvPr/>
        </p:nvCxnSpPr>
        <p:spPr>
          <a:xfrm flipH="1">
            <a:off x="6515100" y="4038599"/>
            <a:ext cx="2067534" cy="13716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52400" y="3733800"/>
            <a:ext cx="381000" cy="3810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34" idx="3"/>
            <a:endCxn id="27" idx="0"/>
          </p:cNvCxnSpPr>
          <p:nvPr/>
        </p:nvCxnSpPr>
        <p:spPr>
          <a:xfrm>
            <a:off x="533400" y="3924300"/>
            <a:ext cx="5981700" cy="1485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r>
              <a:rPr lang="en-US" smtClean="0"/>
              <a:t>Revised 01192017</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Waitlisting on ASAP</a:t>
            </a:r>
            <a:endParaRPr lang="en-US" dirty="0"/>
          </a:p>
        </p:txBody>
      </p:sp>
      <p:sp>
        <p:nvSpPr>
          <p:cNvPr id="3" name="Content Placeholder 2"/>
          <p:cNvSpPr>
            <a:spLocks noGrp="1"/>
          </p:cNvSpPr>
          <p:nvPr>
            <p:ph sz="half" idx="1"/>
          </p:nvPr>
        </p:nvSpPr>
        <p:spPr>
          <a:xfrm>
            <a:off x="457200" y="1752600"/>
            <a:ext cx="8077200" cy="2514600"/>
          </a:xfrm>
        </p:spPr>
        <p:txBody>
          <a:bodyPr>
            <a:normAutofit/>
          </a:bodyPr>
          <a:lstStyle/>
          <a:p>
            <a:pPr marL="514350" lvl="0" indent="-514350">
              <a:buNone/>
            </a:pPr>
            <a:r>
              <a:rPr lang="en-US" dirty="0" smtClean="0"/>
              <a:t>To get on a waitlist, the student would…</a:t>
            </a:r>
          </a:p>
          <a:p>
            <a:pPr marL="514350" indent="-514350">
              <a:buFont typeface="+mj-lt"/>
              <a:buAutoNum type="arabicPeriod"/>
            </a:pPr>
            <a:r>
              <a:rPr lang="en-US" dirty="0" smtClean="0"/>
              <a:t>Login to </a:t>
            </a:r>
            <a:r>
              <a:rPr lang="en-US" b="1" i="1" dirty="0" smtClean="0"/>
              <a:t>ASAP</a:t>
            </a:r>
            <a:r>
              <a:rPr lang="en-US" dirty="0" smtClean="0"/>
              <a:t>, and access </a:t>
            </a:r>
            <a:r>
              <a:rPr lang="en-US" b="1" dirty="0" smtClean="0"/>
              <a:t>Registration</a:t>
            </a:r>
            <a:r>
              <a:rPr lang="en-US" dirty="0" smtClean="0"/>
              <a:t>.</a:t>
            </a:r>
          </a:p>
          <a:p>
            <a:pPr marL="514350" indent="-514350">
              <a:buFont typeface="+mj-lt"/>
              <a:buAutoNum type="arabicPeriod"/>
            </a:pPr>
            <a:r>
              <a:rPr lang="en-US" dirty="0" smtClean="0"/>
              <a:t>On the </a:t>
            </a:r>
            <a:r>
              <a:rPr lang="en-US" b="1" dirty="0" smtClean="0"/>
              <a:t>Add/Drop Classes</a:t>
            </a:r>
            <a:r>
              <a:rPr lang="en-US" dirty="0" smtClean="0"/>
              <a:t> page…</a:t>
            </a:r>
          </a:p>
          <a:p>
            <a:pPr marL="914400" lvl="1" indent="-396875">
              <a:buFont typeface="Arial" pitchFamily="34" charset="0"/>
              <a:buChar char="•"/>
            </a:pPr>
            <a:r>
              <a:rPr lang="en-US" dirty="0" smtClean="0"/>
              <a:t>Enter the CRN(s) under the </a:t>
            </a:r>
            <a:r>
              <a:rPr lang="en-US" b="1" dirty="0" smtClean="0"/>
              <a:t>Add Classes Worksheet</a:t>
            </a:r>
            <a:r>
              <a:rPr lang="en-US" dirty="0" smtClean="0"/>
              <a:t>.</a:t>
            </a:r>
          </a:p>
          <a:p>
            <a:pPr marL="914400" lvl="1" indent="-396875">
              <a:buFont typeface="Arial" pitchFamily="34" charset="0"/>
              <a:buChar char="•"/>
            </a:pPr>
            <a:r>
              <a:rPr lang="en-US" dirty="0" smtClean="0"/>
              <a:t>Click the </a:t>
            </a:r>
            <a:r>
              <a:rPr lang="en-US" b="1" dirty="0" smtClean="0"/>
              <a:t>Submit Changes</a:t>
            </a:r>
            <a:r>
              <a:rPr lang="en-US" dirty="0" smtClean="0"/>
              <a:t> button. </a:t>
            </a:r>
          </a:p>
        </p:txBody>
      </p:sp>
      <p:pic>
        <p:nvPicPr>
          <p:cNvPr id="7" name="Content Placeholder 6" descr="C:\Documents and Settings\sse654\Desktop\WL How Tos\Step 6.JPG"/>
          <p:cNvPicPr>
            <a:picLocks noGrp="1"/>
          </p:cNvPicPr>
          <p:nvPr>
            <p:ph sz="half" idx="2"/>
          </p:nvPr>
        </p:nvPicPr>
        <p:blipFill>
          <a:blip r:embed="rId2" cstate="print"/>
          <a:srcRect/>
          <a:stretch>
            <a:fillRect/>
          </a:stretch>
        </p:blipFill>
        <p:spPr bwMode="auto">
          <a:xfrm>
            <a:off x="1524000" y="4267200"/>
            <a:ext cx="5638800" cy="23622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r>
              <a:rPr lang="en-US" smtClean="0"/>
              <a:t>Revised 01192017</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Waitlisting on ASAP</a:t>
            </a:r>
            <a:endParaRPr lang="en-US" dirty="0"/>
          </a:p>
        </p:txBody>
      </p:sp>
      <p:sp>
        <p:nvSpPr>
          <p:cNvPr id="3" name="Content Placeholder 2"/>
          <p:cNvSpPr>
            <a:spLocks noGrp="1"/>
          </p:cNvSpPr>
          <p:nvPr>
            <p:ph sz="half" idx="1"/>
          </p:nvPr>
        </p:nvSpPr>
        <p:spPr>
          <a:xfrm>
            <a:off x="457200" y="4648200"/>
            <a:ext cx="8153400" cy="1905000"/>
          </a:xfrm>
        </p:spPr>
        <p:txBody>
          <a:bodyPr>
            <a:normAutofit/>
          </a:bodyPr>
          <a:lstStyle/>
          <a:p>
            <a:pPr marL="514350" indent="-514350">
              <a:buFont typeface="+mj-lt"/>
              <a:buAutoNum type="arabicPeriod" startAt="3"/>
            </a:pPr>
            <a:r>
              <a:rPr lang="en-US" dirty="0" smtClean="0"/>
              <a:t>If the class is closed/full because it has met its set maximum enrollment but the class has a waitlist, the student will be notified in Status under </a:t>
            </a:r>
            <a:r>
              <a:rPr lang="en-US" b="1" dirty="0" smtClean="0"/>
              <a:t>Registration Add Errors</a:t>
            </a:r>
            <a:r>
              <a:rPr lang="en-US" dirty="0" smtClean="0"/>
              <a:t>.</a:t>
            </a:r>
          </a:p>
        </p:txBody>
      </p:sp>
      <p:pic>
        <p:nvPicPr>
          <p:cNvPr id="6" name="Content Placeholder 5" descr="C:\Documents and Settings\sse654\Desktop\WL How Tos\Step 7.JPG"/>
          <p:cNvPicPr>
            <a:picLocks noGrp="1" noChangeAspect="1"/>
          </p:cNvPicPr>
          <p:nvPr>
            <p:ph sz="half" idx="2"/>
          </p:nvPr>
        </p:nvPicPr>
        <p:blipFill>
          <a:blip r:embed="rId2" cstate="print"/>
          <a:stretch>
            <a:fillRect/>
          </a:stretch>
        </p:blipFill>
        <p:spPr bwMode="auto">
          <a:xfrm>
            <a:off x="304800" y="1905000"/>
            <a:ext cx="8606618" cy="1128736"/>
          </a:xfrm>
          <a:prstGeom prst="rect">
            <a:avLst/>
          </a:prstGeom>
          <a:noFill/>
          <a:ln w="15875">
            <a:solidFill>
              <a:schemeClr val="accent1"/>
            </a:solidFill>
            <a:round/>
            <a:headEnd/>
            <a:tailEnd/>
          </a:ln>
        </p:spPr>
      </p:pic>
      <p:pic>
        <p:nvPicPr>
          <p:cNvPr id="7" name="Content Placeholder 5" descr="C:\Documents and Settings\sse654\Desktop\WL How Tos\Step 7.JPG"/>
          <p:cNvPicPr>
            <a:picLocks/>
          </p:cNvPicPr>
          <p:nvPr/>
        </p:nvPicPr>
        <p:blipFill>
          <a:blip r:embed="rId3" cstate="print"/>
          <a:srcRect t="56170" r="70942"/>
          <a:stretch>
            <a:fillRect/>
          </a:stretch>
        </p:blipFill>
        <p:spPr bwMode="auto">
          <a:xfrm>
            <a:off x="342900" y="3657477"/>
            <a:ext cx="2438400" cy="457200"/>
          </a:xfrm>
          <a:prstGeom prst="rect">
            <a:avLst/>
          </a:prstGeom>
          <a:noFill/>
          <a:ln w="34925">
            <a:solidFill>
              <a:srgbClr val="FF0000"/>
            </a:solidFill>
            <a:round/>
            <a:headEnd/>
            <a:tailEnd/>
          </a:ln>
        </p:spPr>
      </p:pic>
      <p:sp>
        <p:nvSpPr>
          <p:cNvPr id="10" name="Rectangle 9"/>
          <p:cNvSpPr/>
          <p:nvPr/>
        </p:nvSpPr>
        <p:spPr>
          <a:xfrm>
            <a:off x="228600" y="2514600"/>
            <a:ext cx="2667000" cy="6096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10" idx="2"/>
            <a:endCxn id="7" idx="0"/>
          </p:cNvCxnSpPr>
          <p:nvPr/>
        </p:nvCxnSpPr>
        <p:spPr>
          <a:xfrm>
            <a:off x="1562100" y="3124200"/>
            <a:ext cx="0" cy="5332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95400" y="3206172"/>
            <a:ext cx="533400" cy="369332"/>
          </a:xfrm>
          <a:prstGeom prst="rect">
            <a:avLst/>
          </a:prstGeom>
          <a:solidFill>
            <a:schemeClr val="bg1">
              <a:alpha val="77000"/>
            </a:schemeClr>
          </a:solidFill>
          <a:ln w="34925">
            <a:noFill/>
          </a:ln>
        </p:spPr>
        <p:txBody>
          <a:bodyPr wrap="square" rtlCol="0">
            <a:spAutoFit/>
          </a:bodyPr>
          <a:lstStyle/>
          <a:p>
            <a:pPr algn="ctr"/>
            <a:r>
              <a:rPr lang="en-US" b="1" dirty="0" smtClean="0"/>
              <a:t>OR</a:t>
            </a:r>
            <a:endParaRPr lang="en-US" b="1" dirty="0"/>
          </a:p>
        </p:txBody>
      </p:sp>
      <p:sp>
        <p:nvSpPr>
          <p:cNvPr id="9" name="Date Placeholder 8"/>
          <p:cNvSpPr>
            <a:spLocks noGrp="1"/>
          </p:cNvSpPr>
          <p:nvPr>
            <p:ph type="dt" sz="half" idx="10"/>
          </p:nvPr>
        </p:nvSpPr>
        <p:spPr/>
        <p:txBody>
          <a:bodyPr/>
          <a:lstStyle/>
          <a:p>
            <a:r>
              <a:rPr lang="en-US" smtClean="0"/>
              <a:t>Revised 01192017</a:t>
            </a:r>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descr="C:\Documents and Settings\sse654\Desktop\WL How Tos\Steps 8-9.JPG"/>
          <p:cNvPicPr>
            <a:picLocks noGrp="1" noChangeAspect="1"/>
          </p:cNvPicPr>
          <p:nvPr>
            <p:ph sz="half" idx="2"/>
          </p:nvPr>
        </p:nvPicPr>
        <p:blipFill>
          <a:blip r:embed="rId2" cstate="print"/>
          <a:stretch>
            <a:fillRect/>
          </a:stretch>
        </p:blipFill>
        <p:spPr bwMode="auto">
          <a:xfrm>
            <a:off x="2590800" y="1371600"/>
            <a:ext cx="4023250" cy="3124200"/>
          </a:xfrm>
          <a:prstGeom prst="rect">
            <a:avLst/>
          </a:prstGeom>
          <a:noFill/>
          <a:ln w="15875">
            <a:solidFill>
              <a:schemeClr val="accent1"/>
            </a:solidFill>
            <a:miter lim="800000"/>
            <a:headEnd/>
            <a:tailEnd/>
          </a:ln>
        </p:spPr>
      </p:pic>
      <p:sp>
        <p:nvSpPr>
          <p:cNvPr id="2" name="Title 1"/>
          <p:cNvSpPr>
            <a:spLocks noGrp="1"/>
          </p:cNvSpPr>
          <p:nvPr>
            <p:ph type="title"/>
          </p:nvPr>
        </p:nvSpPr>
        <p:spPr/>
        <p:txBody>
          <a:bodyPr/>
          <a:lstStyle/>
          <a:p>
            <a:r>
              <a:rPr lang="en-US" dirty="0" smtClean="0"/>
              <a:t>Waitlisting on ASAP</a:t>
            </a:r>
            <a:endParaRPr lang="en-US" dirty="0"/>
          </a:p>
        </p:txBody>
      </p:sp>
      <p:sp>
        <p:nvSpPr>
          <p:cNvPr id="3" name="Content Placeholder 2"/>
          <p:cNvSpPr>
            <a:spLocks noGrp="1"/>
          </p:cNvSpPr>
          <p:nvPr>
            <p:ph sz="half" idx="1"/>
          </p:nvPr>
        </p:nvSpPr>
        <p:spPr>
          <a:xfrm>
            <a:off x="457200" y="4648200"/>
            <a:ext cx="8458200" cy="2057400"/>
          </a:xfrm>
        </p:spPr>
        <p:txBody>
          <a:bodyPr>
            <a:normAutofit/>
          </a:bodyPr>
          <a:lstStyle/>
          <a:p>
            <a:pPr marL="514350" indent="-514350">
              <a:buFont typeface="+mj-lt"/>
              <a:buAutoNum type="arabicPeriod" startAt="4"/>
            </a:pPr>
            <a:r>
              <a:rPr lang="en-US" dirty="0" smtClean="0"/>
              <a:t>To be added to the waitlist for the section…</a:t>
            </a:r>
          </a:p>
          <a:p>
            <a:pPr marL="914400" lvl="1" indent="-396875">
              <a:buFont typeface="Arial" pitchFamily="34" charset="0"/>
              <a:buChar char="•"/>
            </a:pPr>
            <a:r>
              <a:rPr lang="en-US" sz="2800" dirty="0" smtClean="0"/>
              <a:t>Select </a:t>
            </a:r>
            <a:r>
              <a:rPr lang="en-US" sz="2800" b="1" dirty="0" smtClean="0"/>
              <a:t>Waitlist</a:t>
            </a:r>
            <a:r>
              <a:rPr lang="en-US" sz="2800" dirty="0" smtClean="0"/>
              <a:t> from the drop-down list under </a:t>
            </a:r>
            <a:r>
              <a:rPr lang="en-US" sz="2800" b="1" i="1" dirty="0" smtClean="0"/>
              <a:t>Action</a:t>
            </a:r>
            <a:r>
              <a:rPr lang="en-US" sz="2800" dirty="0" smtClean="0"/>
              <a:t> for the class.</a:t>
            </a:r>
          </a:p>
          <a:p>
            <a:pPr marL="914400" lvl="1" indent="-396875">
              <a:buFont typeface="Arial" pitchFamily="34" charset="0"/>
              <a:buChar char="•"/>
            </a:pPr>
            <a:r>
              <a:rPr lang="en-US" sz="2800" dirty="0" smtClean="0"/>
              <a:t>Click the </a:t>
            </a:r>
            <a:r>
              <a:rPr lang="en-US" sz="2800" b="1" dirty="0" smtClean="0"/>
              <a:t>Submit Changes</a:t>
            </a:r>
            <a:r>
              <a:rPr lang="en-US" sz="2800" dirty="0" smtClean="0"/>
              <a:t> button.</a:t>
            </a:r>
          </a:p>
        </p:txBody>
      </p:sp>
      <p:sp>
        <p:nvSpPr>
          <p:cNvPr id="5" name="Rectangle 4"/>
          <p:cNvSpPr/>
          <p:nvPr/>
        </p:nvSpPr>
        <p:spPr>
          <a:xfrm>
            <a:off x="4419600" y="1981200"/>
            <a:ext cx="990600" cy="9906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5" idx="2"/>
            <a:endCxn id="8" idx="0"/>
          </p:cNvCxnSpPr>
          <p:nvPr/>
        </p:nvCxnSpPr>
        <p:spPr>
          <a:xfrm flipH="1">
            <a:off x="3543300" y="2971800"/>
            <a:ext cx="1371600" cy="1066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514600" y="4038600"/>
            <a:ext cx="2057400" cy="4572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r>
              <a:rPr lang="en-US" smtClean="0"/>
              <a:t>Revised 01192017</a:t>
            </a:r>
            <a:endParaRPr lang="en-US"/>
          </a:p>
        </p:txBody>
      </p:sp>
      <p:sp>
        <p:nvSpPr>
          <p:cNvPr id="12" name="Slide Number Placeholder 11"/>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Waitlisting on ASAP</a:t>
            </a:r>
            <a:endParaRPr lang="en-US" dirty="0"/>
          </a:p>
        </p:txBody>
      </p:sp>
      <p:sp>
        <p:nvSpPr>
          <p:cNvPr id="3" name="Content Placeholder 2"/>
          <p:cNvSpPr>
            <a:spLocks noGrp="1"/>
          </p:cNvSpPr>
          <p:nvPr>
            <p:ph sz="half" idx="1"/>
          </p:nvPr>
        </p:nvSpPr>
        <p:spPr>
          <a:xfrm>
            <a:off x="457200" y="3886200"/>
            <a:ext cx="8153400" cy="2819400"/>
          </a:xfrm>
        </p:spPr>
        <p:txBody>
          <a:bodyPr>
            <a:normAutofit lnSpcReduction="10000"/>
          </a:bodyPr>
          <a:lstStyle/>
          <a:p>
            <a:pPr marL="0" indent="0" algn="ctr">
              <a:buNone/>
            </a:pPr>
            <a:r>
              <a:rPr lang="en-US" dirty="0" smtClean="0"/>
              <a:t>If the student has been successfully waitlisted for the class, they will see it in the </a:t>
            </a:r>
            <a:r>
              <a:rPr lang="en-US" b="1" dirty="0" smtClean="0"/>
              <a:t>Current Schedule</a:t>
            </a:r>
            <a:r>
              <a:rPr lang="en-US" dirty="0" smtClean="0"/>
              <a:t> section as </a:t>
            </a:r>
            <a:r>
              <a:rPr lang="en-US" b="1" i="1" dirty="0" smtClean="0"/>
              <a:t>Waitlist on DATE</a:t>
            </a:r>
            <a:r>
              <a:rPr lang="en-US" dirty="0" smtClean="0"/>
              <a:t>.</a:t>
            </a:r>
          </a:p>
          <a:p>
            <a:pPr marL="0" indent="0" algn="ctr">
              <a:buNone/>
            </a:pPr>
            <a:endParaRPr lang="en-US" dirty="0"/>
          </a:p>
          <a:p>
            <a:pPr marL="0" indent="0" algn="ctr">
              <a:buNone/>
            </a:pPr>
            <a:r>
              <a:rPr lang="en-US" sz="2200" dirty="0" smtClean="0"/>
              <a:t>*The student can drop off the waitlist at any time by selecting </a:t>
            </a:r>
            <a:r>
              <a:rPr lang="en-US" sz="2200" b="1" i="1" dirty="0" smtClean="0"/>
              <a:t>Drop</a:t>
            </a:r>
            <a:r>
              <a:rPr lang="en-US" sz="2200" dirty="0" smtClean="0"/>
              <a:t> from the Action drop-down menu &amp; clicking </a:t>
            </a:r>
            <a:r>
              <a:rPr lang="en-US" sz="2200" b="1" i="1" dirty="0" smtClean="0"/>
              <a:t>Submit Changes</a:t>
            </a:r>
            <a:r>
              <a:rPr lang="en-US" sz="2200" dirty="0" smtClean="0"/>
              <a:t>. If they get back onto the waitlist, they would start at the end of the waitlist. </a:t>
            </a:r>
          </a:p>
        </p:txBody>
      </p:sp>
      <p:pic>
        <p:nvPicPr>
          <p:cNvPr id="7" name="Content Placeholder 6" descr="C:\Documents and Settings\sse654\Desktop\WL How Tos\Step 10.JPG"/>
          <p:cNvPicPr>
            <a:picLocks noGrp="1"/>
          </p:cNvPicPr>
          <p:nvPr>
            <p:ph sz="half" idx="2"/>
          </p:nvPr>
        </p:nvPicPr>
        <p:blipFill>
          <a:blip r:embed="rId2" cstate="print"/>
          <a:stretch>
            <a:fillRect/>
          </a:stretch>
        </p:blipFill>
        <p:spPr bwMode="auto">
          <a:xfrm>
            <a:off x="1295400" y="1752600"/>
            <a:ext cx="6934200" cy="1676400"/>
          </a:xfrm>
          <a:prstGeom prst="rect">
            <a:avLst/>
          </a:prstGeom>
          <a:noFill/>
          <a:ln w="15875">
            <a:solidFill>
              <a:schemeClr val="accent1"/>
            </a:solidFill>
            <a:miter lim="800000"/>
            <a:headEnd/>
            <a:tailEnd/>
          </a:ln>
        </p:spPr>
      </p:pic>
      <p:sp>
        <p:nvSpPr>
          <p:cNvPr id="5" name="Rectangle 4"/>
          <p:cNvSpPr/>
          <p:nvPr/>
        </p:nvSpPr>
        <p:spPr>
          <a:xfrm>
            <a:off x="1219200" y="3124200"/>
            <a:ext cx="2514600" cy="3810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8"/>
          <p:cNvSpPr>
            <a:spLocks noGrp="1"/>
          </p:cNvSpPr>
          <p:nvPr>
            <p:ph type="dt" sz="half" idx="10"/>
          </p:nvPr>
        </p:nvSpPr>
        <p:spPr/>
        <p:txBody>
          <a:bodyPr/>
          <a:lstStyle/>
          <a:p>
            <a:r>
              <a:rPr lang="en-US" smtClean="0"/>
              <a:t>Revised 01192017</a:t>
            </a:r>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Waitlisting Errors</a:t>
            </a:r>
            <a:endParaRPr lang="en-US" dirty="0"/>
          </a:p>
        </p:txBody>
      </p:sp>
      <p:sp>
        <p:nvSpPr>
          <p:cNvPr id="3" name="Content Placeholder 2"/>
          <p:cNvSpPr>
            <a:spLocks noGrp="1"/>
          </p:cNvSpPr>
          <p:nvPr>
            <p:ph sz="half" idx="4294967295"/>
          </p:nvPr>
        </p:nvSpPr>
        <p:spPr>
          <a:xfrm>
            <a:off x="0" y="3200400"/>
            <a:ext cx="8153400" cy="3352800"/>
          </a:xfrm>
        </p:spPr>
        <p:txBody>
          <a:bodyPr>
            <a:normAutofit lnSpcReduction="10000"/>
          </a:bodyPr>
          <a:lstStyle/>
          <a:p>
            <a:pPr marL="0" indent="0" algn="ctr">
              <a:buNone/>
            </a:pPr>
            <a:r>
              <a:rPr lang="en-US" dirty="0" smtClean="0"/>
              <a:t>If any errors prevented the student from getting on the waitlist for the class, they will show in </a:t>
            </a:r>
            <a:r>
              <a:rPr lang="en-US" b="1" dirty="0" smtClean="0"/>
              <a:t>Registration Add Errors</a:t>
            </a:r>
            <a:r>
              <a:rPr lang="en-US" dirty="0" smtClean="0"/>
              <a:t>.</a:t>
            </a:r>
            <a:br>
              <a:rPr lang="en-US" dirty="0" smtClean="0"/>
            </a:br>
            <a:endParaRPr lang="en-US" sz="1200" dirty="0"/>
          </a:p>
          <a:p>
            <a:pPr marL="0" indent="0" algn="ctr">
              <a:buNone/>
            </a:pPr>
            <a:r>
              <a:rPr lang="en-US" sz="2800" b="1" dirty="0" smtClean="0"/>
              <a:t>NOT ALL ERRORS ARE CHECKED.</a:t>
            </a:r>
            <a:r>
              <a:rPr lang="en-US" sz="2800" dirty="0" smtClean="0"/>
              <a:t/>
            </a:r>
            <a:br>
              <a:rPr lang="en-US" sz="2800" dirty="0" smtClean="0"/>
            </a:br>
            <a:r>
              <a:rPr lang="en-US" sz="2600" b="1" i="1" dirty="0" smtClean="0"/>
              <a:t>Duplicate courses</a:t>
            </a:r>
            <a:r>
              <a:rPr lang="en-US" sz="2600" dirty="0" smtClean="0"/>
              <a:t>, </a:t>
            </a:r>
            <a:r>
              <a:rPr lang="en-US" sz="2600" b="1" i="1" dirty="0" smtClean="0"/>
              <a:t>links</a:t>
            </a:r>
            <a:r>
              <a:rPr lang="en-US" sz="2600" dirty="0" smtClean="0"/>
              <a:t>, and </a:t>
            </a:r>
            <a:r>
              <a:rPr lang="en-US" sz="2600" b="1" i="1" dirty="0" smtClean="0"/>
              <a:t>time conflicts </a:t>
            </a:r>
            <a:r>
              <a:rPr lang="en-US" sz="2600" dirty="0" smtClean="0"/>
              <a:t>will prevent registration but currently do </a:t>
            </a:r>
            <a:r>
              <a:rPr lang="en-US" sz="2600" b="1" i="1" u="sng" dirty="0" smtClean="0"/>
              <a:t>NOT</a:t>
            </a:r>
            <a:r>
              <a:rPr lang="en-US" sz="2600" dirty="0" smtClean="0"/>
              <a:t> prevent getting on a waitlist. </a:t>
            </a:r>
            <a:endParaRPr lang="en-US" sz="2800" dirty="0" smtClean="0"/>
          </a:p>
        </p:txBody>
      </p:sp>
      <p:pic>
        <p:nvPicPr>
          <p:cNvPr id="1026" name="Picture 2" descr="C:\Documents and Settings\sse654\Desktop\Waitlisting\WL How Tos\Images\Copy of Error - Prereq.bmp"/>
          <p:cNvPicPr>
            <a:picLocks noChangeAspect="1" noChangeArrowheads="1"/>
          </p:cNvPicPr>
          <p:nvPr/>
        </p:nvPicPr>
        <p:blipFill>
          <a:blip r:embed="rId2" cstate="print"/>
          <a:srcRect/>
          <a:stretch>
            <a:fillRect/>
          </a:stretch>
        </p:blipFill>
        <p:spPr bwMode="auto">
          <a:xfrm>
            <a:off x="4615540" y="1600200"/>
            <a:ext cx="3995060" cy="685800"/>
          </a:xfrm>
          <a:prstGeom prst="rect">
            <a:avLst/>
          </a:prstGeom>
          <a:noFill/>
          <a:ln w="15875">
            <a:solidFill>
              <a:srgbClr val="FF0000"/>
            </a:solidFill>
          </a:ln>
        </p:spPr>
      </p:pic>
      <p:pic>
        <p:nvPicPr>
          <p:cNvPr id="1027" name="Picture 3" descr="C:\Documents and Settings\sse654\Desktop\Waitlisting\WL How Tos\Images\Copy of Error - Section.bmp"/>
          <p:cNvPicPr>
            <a:picLocks noChangeAspect="1" noChangeArrowheads="1"/>
          </p:cNvPicPr>
          <p:nvPr/>
        </p:nvPicPr>
        <p:blipFill>
          <a:blip r:embed="rId3" cstate="print"/>
          <a:srcRect/>
          <a:stretch>
            <a:fillRect/>
          </a:stretch>
        </p:blipFill>
        <p:spPr bwMode="auto">
          <a:xfrm>
            <a:off x="457200" y="1600200"/>
            <a:ext cx="3657601" cy="685800"/>
          </a:xfrm>
          <a:prstGeom prst="rect">
            <a:avLst/>
          </a:prstGeom>
          <a:noFill/>
          <a:ln w="15875">
            <a:solidFill>
              <a:srgbClr val="FF0000"/>
            </a:solidFill>
          </a:ln>
        </p:spPr>
      </p:pic>
      <p:sp>
        <p:nvSpPr>
          <p:cNvPr id="8" name="TextBox 7"/>
          <p:cNvSpPr txBox="1"/>
          <p:nvPr/>
        </p:nvSpPr>
        <p:spPr>
          <a:xfrm>
            <a:off x="228600" y="2286000"/>
            <a:ext cx="4114800" cy="230832"/>
          </a:xfrm>
          <a:prstGeom prst="rect">
            <a:avLst/>
          </a:prstGeom>
          <a:noFill/>
          <a:ln w="34925">
            <a:noFill/>
          </a:ln>
        </p:spPr>
        <p:txBody>
          <a:bodyPr wrap="square" rtlCol="0">
            <a:spAutoFit/>
          </a:bodyPr>
          <a:lstStyle/>
          <a:p>
            <a:pPr algn="ctr"/>
            <a:r>
              <a:rPr lang="en-US" sz="900" i="1" dirty="0" smtClean="0"/>
              <a:t>Registration &amp; waitlisting for the class is restricted to students with a specific Major.</a:t>
            </a:r>
            <a:endParaRPr lang="en-US" sz="900" i="1" dirty="0"/>
          </a:p>
        </p:txBody>
      </p:sp>
      <p:sp>
        <p:nvSpPr>
          <p:cNvPr id="11" name="TextBox 10"/>
          <p:cNvSpPr txBox="1"/>
          <p:nvPr/>
        </p:nvSpPr>
        <p:spPr>
          <a:xfrm>
            <a:off x="4615540" y="2286000"/>
            <a:ext cx="3995060" cy="230832"/>
          </a:xfrm>
          <a:prstGeom prst="rect">
            <a:avLst/>
          </a:prstGeom>
          <a:noFill/>
          <a:ln w="34925">
            <a:noFill/>
          </a:ln>
        </p:spPr>
        <p:txBody>
          <a:bodyPr wrap="square" rtlCol="0">
            <a:spAutoFit/>
          </a:bodyPr>
          <a:lstStyle/>
          <a:p>
            <a:pPr algn="ctr"/>
            <a:r>
              <a:rPr lang="en-US" sz="900" i="1" dirty="0" smtClean="0"/>
              <a:t>Students must meet any prerequisites to register or waitlist for a class.</a:t>
            </a:r>
            <a:endParaRPr lang="en-US" sz="900" i="1" dirty="0"/>
          </a:p>
        </p:txBody>
      </p:sp>
      <p:sp>
        <p:nvSpPr>
          <p:cNvPr id="7" name="Date Placeholder 6"/>
          <p:cNvSpPr>
            <a:spLocks noGrp="1"/>
          </p:cNvSpPr>
          <p:nvPr>
            <p:ph type="dt" sz="half" idx="10"/>
          </p:nvPr>
        </p:nvSpPr>
        <p:spPr/>
        <p:txBody>
          <a:bodyPr/>
          <a:lstStyle/>
          <a:p>
            <a:r>
              <a:rPr lang="en-US" smtClean="0"/>
              <a:t>Revised 01192017</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3256</TotalTime>
  <Words>1556</Words>
  <Application>Microsoft Office PowerPoint</Application>
  <PresentationFormat>On-screen Show (4:3)</PresentationFormat>
  <Paragraphs>223</Paragraphs>
  <Slides>39</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Office Theme</vt:lpstr>
      <vt:lpstr>Waitlisting @ a Glance</vt:lpstr>
      <vt:lpstr>Student view of waitlisting</vt:lpstr>
      <vt:lpstr>Waitlisting on the Schedule</vt:lpstr>
      <vt:lpstr>Waitlisting on the Schedule</vt:lpstr>
      <vt:lpstr>Waitlisting on ASAP</vt:lpstr>
      <vt:lpstr>Waitlisting on ASAP</vt:lpstr>
      <vt:lpstr>Waitlisting on ASAP</vt:lpstr>
      <vt:lpstr>Waitlisting on ASAP</vt:lpstr>
      <vt:lpstr>Waitlisting Errors</vt:lpstr>
      <vt:lpstr>Waitlist Position</vt:lpstr>
      <vt:lpstr>Waitlist Notification</vt:lpstr>
      <vt:lpstr>Waitlist Notification</vt:lpstr>
      <vt:lpstr>Registering from Waitlist</vt:lpstr>
      <vt:lpstr>Registering from Waitlist</vt:lpstr>
      <vt:lpstr>Watch Out!</vt:lpstr>
      <vt:lpstr>Staff view of Waitlisting – Scheduling</vt:lpstr>
      <vt:lpstr>Waitlist Classes</vt:lpstr>
      <vt:lpstr>Creating a Waitlist</vt:lpstr>
      <vt:lpstr>Waitlist Schedule Changes</vt:lpstr>
      <vt:lpstr>Waitlist Schedule Changes</vt:lpstr>
      <vt:lpstr>Staff view of Waitlisting – Registration</vt:lpstr>
      <vt:lpstr>Waitlist Enrollment</vt:lpstr>
      <vt:lpstr>Checking Status of Waitlist</vt:lpstr>
      <vt:lpstr>Checking Status of Waitlist</vt:lpstr>
      <vt:lpstr>Checking Status of Waitlist</vt:lpstr>
      <vt:lpstr>Checking Status of Waitlist</vt:lpstr>
      <vt:lpstr>Student Status on Waitlist</vt:lpstr>
      <vt:lpstr>Student Status on Waitlist</vt:lpstr>
      <vt:lpstr>Waitlisting by Staff</vt:lpstr>
      <vt:lpstr>Waitlisting by Staff</vt:lpstr>
      <vt:lpstr>Waitlisting by Staff</vt:lpstr>
      <vt:lpstr>Waitlisting by Staff</vt:lpstr>
      <vt:lpstr>Waitlisting by Staff</vt:lpstr>
      <vt:lpstr>Waitlisting by Staff</vt:lpstr>
      <vt:lpstr>Waitlisting by Staff</vt:lpstr>
      <vt:lpstr>Waitlisting by Staff</vt:lpstr>
      <vt:lpstr>Common Waitlist Issues</vt:lpstr>
      <vt:lpstr>Common Waitlist Issues</vt:lpstr>
      <vt:lpstr>Questions? Feedback? Contact us!  Office of the Registrar Waitlist Project Team www.UTSA.edu/Registrar/Waitlist/ Waitlist@UTSA.edu 458-7070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OUTLINE</dc:title>
  <dc:creator>Ginnifer Cie Gee</dc:creator>
  <cp:lastModifiedBy>Brendan Nadeau</cp:lastModifiedBy>
  <cp:revision>259</cp:revision>
  <dcterms:created xsi:type="dcterms:W3CDTF">2006-08-16T00:00:00Z</dcterms:created>
  <dcterms:modified xsi:type="dcterms:W3CDTF">2017-01-20T22:22:19Z</dcterms:modified>
</cp:coreProperties>
</file>